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9"/>
  </p:notesMasterIdLst>
  <p:handoutMasterIdLst>
    <p:handoutMasterId r:id="rId30"/>
  </p:handoutMasterIdLst>
  <p:sldIdLst>
    <p:sldId id="258" r:id="rId3"/>
    <p:sldId id="275" r:id="rId4"/>
    <p:sldId id="261" r:id="rId5"/>
    <p:sldId id="274" r:id="rId6"/>
    <p:sldId id="277" r:id="rId7"/>
    <p:sldId id="264" r:id="rId8"/>
    <p:sldId id="297" r:id="rId9"/>
    <p:sldId id="299" r:id="rId10"/>
    <p:sldId id="298" r:id="rId11"/>
    <p:sldId id="293" r:id="rId12"/>
    <p:sldId id="300" r:id="rId13"/>
    <p:sldId id="257" r:id="rId14"/>
    <p:sldId id="262" r:id="rId15"/>
    <p:sldId id="267" r:id="rId16"/>
    <p:sldId id="269" r:id="rId17"/>
    <p:sldId id="270" r:id="rId18"/>
    <p:sldId id="282" r:id="rId19"/>
    <p:sldId id="285" r:id="rId20"/>
    <p:sldId id="286" r:id="rId21"/>
    <p:sldId id="287" r:id="rId22"/>
    <p:sldId id="288" r:id="rId23"/>
    <p:sldId id="289" r:id="rId24"/>
    <p:sldId id="290" r:id="rId25"/>
    <p:sldId id="291" r:id="rId26"/>
    <p:sldId id="292" r:id="rId27"/>
    <p:sldId id="278" r:id="rId28"/>
  </p:sldIdLst>
  <p:sldSz cx="10693400" cy="7561263"/>
  <p:notesSz cx="6797675" cy="9926638"/>
  <p:defaultTextStyle>
    <a:defPPr>
      <a:defRPr lang="es-ES_tradnl"/>
    </a:defPPr>
    <a:lvl1pPr marL="0" algn="l" defTabSz="1168237" rtl="0" eaLnBrk="1" latinLnBrk="0" hangingPunct="1">
      <a:defRPr sz="2300" kern="1200">
        <a:solidFill>
          <a:schemeClr val="tx1"/>
        </a:solidFill>
        <a:latin typeface="+mn-lt"/>
        <a:ea typeface="+mn-ea"/>
        <a:cs typeface="+mn-cs"/>
      </a:defRPr>
    </a:lvl1pPr>
    <a:lvl2pPr marL="584119" algn="l" defTabSz="1168237" rtl="0" eaLnBrk="1" latinLnBrk="0" hangingPunct="1">
      <a:defRPr sz="2300" kern="1200">
        <a:solidFill>
          <a:schemeClr val="tx1"/>
        </a:solidFill>
        <a:latin typeface="+mn-lt"/>
        <a:ea typeface="+mn-ea"/>
        <a:cs typeface="+mn-cs"/>
      </a:defRPr>
    </a:lvl2pPr>
    <a:lvl3pPr marL="1168237" algn="l" defTabSz="1168237" rtl="0" eaLnBrk="1" latinLnBrk="0" hangingPunct="1">
      <a:defRPr sz="2300" kern="1200">
        <a:solidFill>
          <a:schemeClr val="tx1"/>
        </a:solidFill>
        <a:latin typeface="+mn-lt"/>
        <a:ea typeface="+mn-ea"/>
        <a:cs typeface="+mn-cs"/>
      </a:defRPr>
    </a:lvl3pPr>
    <a:lvl4pPr marL="1752356" algn="l" defTabSz="1168237" rtl="0" eaLnBrk="1" latinLnBrk="0" hangingPunct="1">
      <a:defRPr sz="2300" kern="1200">
        <a:solidFill>
          <a:schemeClr val="tx1"/>
        </a:solidFill>
        <a:latin typeface="+mn-lt"/>
        <a:ea typeface="+mn-ea"/>
        <a:cs typeface="+mn-cs"/>
      </a:defRPr>
    </a:lvl4pPr>
    <a:lvl5pPr marL="2336475" algn="l" defTabSz="1168237" rtl="0" eaLnBrk="1" latinLnBrk="0" hangingPunct="1">
      <a:defRPr sz="2300" kern="1200">
        <a:solidFill>
          <a:schemeClr val="tx1"/>
        </a:solidFill>
        <a:latin typeface="+mn-lt"/>
        <a:ea typeface="+mn-ea"/>
        <a:cs typeface="+mn-cs"/>
      </a:defRPr>
    </a:lvl5pPr>
    <a:lvl6pPr marL="2920594" algn="l" defTabSz="1168237" rtl="0" eaLnBrk="1" latinLnBrk="0" hangingPunct="1">
      <a:defRPr sz="2300" kern="1200">
        <a:solidFill>
          <a:schemeClr val="tx1"/>
        </a:solidFill>
        <a:latin typeface="+mn-lt"/>
        <a:ea typeface="+mn-ea"/>
        <a:cs typeface="+mn-cs"/>
      </a:defRPr>
    </a:lvl6pPr>
    <a:lvl7pPr marL="3504712" algn="l" defTabSz="1168237" rtl="0" eaLnBrk="1" latinLnBrk="0" hangingPunct="1">
      <a:defRPr sz="2300" kern="1200">
        <a:solidFill>
          <a:schemeClr val="tx1"/>
        </a:solidFill>
        <a:latin typeface="+mn-lt"/>
        <a:ea typeface="+mn-ea"/>
        <a:cs typeface="+mn-cs"/>
      </a:defRPr>
    </a:lvl7pPr>
    <a:lvl8pPr marL="4088831" algn="l" defTabSz="1168237" rtl="0" eaLnBrk="1" latinLnBrk="0" hangingPunct="1">
      <a:defRPr sz="2300" kern="1200">
        <a:solidFill>
          <a:schemeClr val="tx1"/>
        </a:solidFill>
        <a:latin typeface="+mn-lt"/>
        <a:ea typeface="+mn-ea"/>
        <a:cs typeface="+mn-cs"/>
      </a:defRPr>
    </a:lvl8pPr>
    <a:lvl9pPr marL="4672950" algn="l" defTabSz="1168237"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E54"/>
    <a:srgbClr val="DFD8E8"/>
    <a:srgbClr val="FFFF99"/>
    <a:srgbClr val="FABF8E"/>
    <a:srgbClr val="56B1CA"/>
    <a:srgbClr val="1F497D"/>
    <a:srgbClr val="376092"/>
    <a:srgbClr val="7AB2DC"/>
    <a:srgbClr val="C2E3E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88" autoAdjust="0"/>
    <p:restoredTop sz="87586" autoAdjust="0"/>
  </p:normalViewPr>
  <p:slideViewPr>
    <p:cSldViewPr>
      <p:cViewPr varScale="1">
        <p:scale>
          <a:sx n="88" d="100"/>
          <a:sy n="88" d="100"/>
        </p:scale>
        <p:origin x="150" y="366"/>
      </p:cViewPr>
      <p:guideLst>
        <p:guide orient="horz" pos="2382"/>
        <p:guide pos="336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2418" y="-84"/>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UCA MJGC" userId="9774825fb2867da8" providerId="LiveId" clId="{E2F9BCB1-A569-4EA3-9688-BBA3126912F3}"/>
    <pc:docChg chg="undo custSel addSld delSld modSld sldOrd">
      <pc:chgData name="CUCA MJGC" userId="9774825fb2867da8" providerId="LiveId" clId="{E2F9BCB1-A569-4EA3-9688-BBA3126912F3}" dt="2021-06-10T11:27:02.794" v="5894"/>
      <pc:docMkLst>
        <pc:docMk/>
      </pc:docMkLst>
      <pc:sldChg chg="modSp mod">
        <pc:chgData name="CUCA MJGC" userId="9774825fb2867da8" providerId="LiveId" clId="{E2F9BCB1-A569-4EA3-9688-BBA3126912F3}" dt="2021-06-10T10:53:21.068" v="5596" actId="6549"/>
        <pc:sldMkLst>
          <pc:docMk/>
          <pc:sldMk cId="3753162488" sldId="257"/>
        </pc:sldMkLst>
        <pc:spChg chg="mod">
          <ac:chgData name="CUCA MJGC" userId="9774825fb2867da8" providerId="LiveId" clId="{E2F9BCB1-A569-4EA3-9688-BBA3126912F3}" dt="2021-06-10T10:53:21.068" v="5596" actId="6549"/>
          <ac:spMkLst>
            <pc:docMk/>
            <pc:sldMk cId="3753162488" sldId="257"/>
            <ac:spMk id="18" creationId="{00000000-0000-0000-0000-000000000000}"/>
          </ac:spMkLst>
        </pc:spChg>
      </pc:sldChg>
      <pc:sldChg chg="modSp mod">
        <pc:chgData name="CUCA MJGC" userId="9774825fb2867da8" providerId="LiveId" clId="{E2F9BCB1-A569-4EA3-9688-BBA3126912F3}" dt="2021-06-10T11:20:30.778" v="5885" actId="6549"/>
        <pc:sldMkLst>
          <pc:docMk/>
          <pc:sldMk cId="2663859974" sldId="261"/>
        </pc:sldMkLst>
        <pc:spChg chg="mod">
          <ac:chgData name="CUCA MJGC" userId="9774825fb2867da8" providerId="LiveId" clId="{E2F9BCB1-A569-4EA3-9688-BBA3126912F3}" dt="2021-06-10T11:20:30.778" v="5885" actId="6549"/>
          <ac:spMkLst>
            <pc:docMk/>
            <pc:sldMk cId="2663859974" sldId="261"/>
            <ac:spMk id="18" creationId="{00000000-0000-0000-0000-000000000000}"/>
          </ac:spMkLst>
        </pc:spChg>
      </pc:sldChg>
      <pc:sldChg chg="modSp mod">
        <pc:chgData name="CUCA MJGC" userId="9774825fb2867da8" providerId="LiveId" clId="{E2F9BCB1-A569-4EA3-9688-BBA3126912F3}" dt="2021-06-10T10:53:33.669" v="5602" actId="6549"/>
        <pc:sldMkLst>
          <pc:docMk/>
          <pc:sldMk cId="804961402" sldId="262"/>
        </pc:sldMkLst>
        <pc:spChg chg="mod">
          <ac:chgData name="CUCA MJGC" userId="9774825fb2867da8" providerId="LiveId" clId="{E2F9BCB1-A569-4EA3-9688-BBA3126912F3}" dt="2021-06-10T10:53:33.669" v="5602" actId="6549"/>
          <ac:spMkLst>
            <pc:docMk/>
            <pc:sldMk cId="804961402" sldId="262"/>
            <ac:spMk id="8" creationId="{00000000-0000-0000-0000-000000000000}"/>
          </ac:spMkLst>
        </pc:spChg>
      </pc:sldChg>
      <pc:sldChg chg="addSp modSp mod modAnim">
        <pc:chgData name="CUCA MJGC" userId="9774825fb2867da8" providerId="LiveId" clId="{E2F9BCB1-A569-4EA3-9688-BBA3126912F3}" dt="2021-06-10T11:26:12.362" v="5888"/>
        <pc:sldMkLst>
          <pc:docMk/>
          <pc:sldMk cId="4106174949" sldId="264"/>
        </pc:sldMkLst>
        <pc:spChg chg="mod">
          <ac:chgData name="CUCA MJGC" userId="9774825fb2867da8" providerId="LiveId" clId="{E2F9BCB1-A569-4EA3-9688-BBA3126912F3}" dt="2021-06-10T11:11:44.970" v="5669" actId="1076"/>
          <ac:spMkLst>
            <pc:docMk/>
            <pc:sldMk cId="4106174949" sldId="264"/>
            <ac:spMk id="2" creationId="{00000000-0000-0000-0000-000000000000}"/>
          </ac:spMkLst>
        </pc:spChg>
        <pc:spChg chg="add mod">
          <ac:chgData name="CUCA MJGC" userId="9774825fb2867da8" providerId="LiveId" clId="{E2F9BCB1-A569-4EA3-9688-BBA3126912F3}" dt="2021-06-10T11:11:07.635" v="5665" actId="1076"/>
          <ac:spMkLst>
            <pc:docMk/>
            <pc:sldMk cId="4106174949" sldId="264"/>
            <ac:spMk id="3" creationId="{D418A42A-F647-4E4D-A06F-9AB3E0E11291}"/>
          </ac:spMkLst>
        </pc:spChg>
        <pc:spChg chg="mod">
          <ac:chgData name="CUCA MJGC" userId="9774825fb2867da8" providerId="LiveId" clId="{E2F9BCB1-A569-4EA3-9688-BBA3126912F3}" dt="2021-06-10T08:45:31.089" v="385" actId="6549"/>
          <ac:spMkLst>
            <pc:docMk/>
            <pc:sldMk cId="4106174949" sldId="264"/>
            <ac:spMk id="5" creationId="{00000000-0000-0000-0000-000000000000}"/>
          </ac:spMkLst>
        </pc:spChg>
        <pc:spChg chg="mod">
          <ac:chgData name="CUCA MJGC" userId="9774825fb2867da8" providerId="LiveId" clId="{E2F9BCB1-A569-4EA3-9688-BBA3126912F3}" dt="2021-06-10T11:10:30.752" v="5659" actId="692"/>
          <ac:spMkLst>
            <pc:docMk/>
            <pc:sldMk cId="4106174949" sldId="264"/>
            <ac:spMk id="7" creationId="{00000000-0000-0000-0000-000000000000}"/>
          </ac:spMkLst>
        </pc:spChg>
        <pc:spChg chg="mod">
          <ac:chgData name="CUCA MJGC" userId="9774825fb2867da8" providerId="LiveId" clId="{E2F9BCB1-A569-4EA3-9688-BBA3126912F3}" dt="2021-06-10T11:09:39.700" v="5645" actId="1076"/>
          <ac:spMkLst>
            <pc:docMk/>
            <pc:sldMk cId="4106174949" sldId="264"/>
            <ac:spMk id="8" creationId="{00000000-0000-0000-0000-000000000000}"/>
          </ac:spMkLst>
        </pc:spChg>
        <pc:spChg chg="mod">
          <ac:chgData name="CUCA MJGC" userId="9774825fb2867da8" providerId="LiveId" clId="{E2F9BCB1-A569-4EA3-9688-BBA3126912F3}" dt="2021-06-10T11:09:36.459" v="5644" actId="14100"/>
          <ac:spMkLst>
            <pc:docMk/>
            <pc:sldMk cId="4106174949" sldId="264"/>
            <ac:spMk id="9" creationId="{00000000-0000-0000-0000-000000000000}"/>
          </ac:spMkLst>
        </pc:spChg>
        <pc:spChg chg="mod">
          <ac:chgData name="CUCA MJGC" userId="9774825fb2867da8" providerId="LiveId" clId="{E2F9BCB1-A569-4EA3-9688-BBA3126912F3}" dt="2021-06-10T11:12:38.395" v="5679" actId="20577"/>
          <ac:spMkLst>
            <pc:docMk/>
            <pc:sldMk cId="4106174949" sldId="264"/>
            <ac:spMk id="10" creationId="{00000000-0000-0000-0000-000000000000}"/>
          </ac:spMkLst>
        </pc:spChg>
        <pc:spChg chg="mod">
          <ac:chgData name="CUCA MJGC" userId="9774825fb2867da8" providerId="LiveId" clId="{E2F9BCB1-A569-4EA3-9688-BBA3126912F3}" dt="2021-06-10T11:11:55.102" v="5670" actId="1076"/>
          <ac:spMkLst>
            <pc:docMk/>
            <pc:sldMk cId="4106174949" sldId="264"/>
            <ac:spMk id="13" creationId="{00000000-0000-0000-0000-000000000000}"/>
          </ac:spMkLst>
        </pc:spChg>
      </pc:sldChg>
      <pc:sldChg chg="modSp mod">
        <pc:chgData name="CUCA MJGC" userId="9774825fb2867da8" providerId="LiveId" clId="{E2F9BCB1-A569-4EA3-9688-BBA3126912F3}" dt="2021-06-10T10:53:43.726" v="5603" actId="20577"/>
        <pc:sldMkLst>
          <pc:docMk/>
          <pc:sldMk cId="4187057151" sldId="267"/>
        </pc:sldMkLst>
        <pc:spChg chg="mod">
          <ac:chgData name="CUCA MJGC" userId="9774825fb2867da8" providerId="LiveId" clId="{E2F9BCB1-A569-4EA3-9688-BBA3126912F3}" dt="2021-06-10T10:53:43.726" v="5603" actId="20577"/>
          <ac:spMkLst>
            <pc:docMk/>
            <pc:sldMk cId="4187057151" sldId="267"/>
            <ac:spMk id="11" creationId="{00000000-0000-0000-0000-000000000000}"/>
          </ac:spMkLst>
        </pc:spChg>
      </pc:sldChg>
      <pc:sldChg chg="modSp mod">
        <pc:chgData name="CUCA MJGC" userId="9774825fb2867da8" providerId="LiveId" clId="{E2F9BCB1-A569-4EA3-9688-BBA3126912F3}" dt="2021-06-10T10:54:52.196" v="5607" actId="6549"/>
        <pc:sldMkLst>
          <pc:docMk/>
          <pc:sldMk cId="3517461149" sldId="269"/>
        </pc:sldMkLst>
        <pc:spChg chg="mod">
          <ac:chgData name="CUCA MJGC" userId="9774825fb2867da8" providerId="LiveId" clId="{E2F9BCB1-A569-4EA3-9688-BBA3126912F3}" dt="2021-06-10T10:54:52.196" v="5607" actId="6549"/>
          <ac:spMkLst>
            <pc:docMk/>
            <pc:sldMk cId="3517461149" sldId="269"/>
            <ac:spMk id="18" creationId="{00000000-0000-0000-0000-000000000000}"/>
          </ac:spMkLst>
        </pc:spChg>
      </pc:sldChg>
      <pc:sldChg chg="modSp mod">
        <pc:chgData name="CUCA MJGC" userId="9774825fb2867da8" providerId="LiveId" clId="{E2F9BCB1-A569-4EA3-9688-BBA3126912F3}" dt="2021-06-10T10:54:57.780" v="5610" actId="20577"/>
        <pc:sldMkLst>
          <pc:docMk/>
          <pc:sldMk cId="1138366591" sldId="270"/>
        </pc:sldMkLst>
        <pc:spChg chg="mod">
          <ac:chgData name="CUCA MJGC" userId="9774825fb2867da8" providerId="LiveId" clId="{E2F9BCB1-A569-4EA3-9688-BBA3126912F3}" dt="2021-06-10T10:54:57.780" v="5610" actId="20577"/>
          <ac:spMkLst>
            <pc:docMk/>
            <pc:sldMk cId="1138366591" sldId="270"/>
            <ac:spMk id="12" creationId="{00000000-0000-0000-0000-000000000000}"/>
          </ac:spMkLst>
        </pc:spChg>
      </pc:sldChg>
      <pc:sldChg chg="modSp mod">
        <pc:chgData name="CUCA MJGC" userId="9774825fb2867da8" providerId="LiveId" clId="{E2F9BCB1-A569-4EA3-9688-BBA3126912F3}" dt="2021-06-10T10:55:06.400" v="5613" actId="1076"/>
        <pc:sldMkLst>
          <pc:docMk/>
          <pc:sldMk cId="1759376965" sldId="282"/>
        </pc:sldMkLst>
        <pc:spChg chg="mod">
          <ac:chgData name="CUCA MJGC" userId="9774825fb2867da8" providerId="LiveId" clId="{E2F9BCB1-A569-4EA3-9688-BBA3126912F3}" dt="2021-06-10T10:55:06.400" v="5613" actId="1076"/>
          <ac:spMkLst>
            <pc:docMk/>
            <pc:sldMk cId="1759376965" sldId="282"/>
            <ac:spMk id="2" creationId="{00000000-0000-0000-0000-000000000000}"/>
          </ac:spMkLst>
        </pc:spChg>
      </pc:sldChg>
      <pc:sldChg chg="modSp mod">
        <pc:chgData name="CUCA MJGC" userId="9774825fb2867da8" providerId="LiveId" clId="{E2F9BCB1-A569-4EA3-9688-BBA3126912F3}" dt="2021-06-10T10:55:11.444" v="5615" actId="6549"/>
        <pc:sldMkLst>
          <pc:docMk/>
          <pc:sldMk cId="403100677" sldId="285"/>
        </pc:sldMkLst>
        <pc:spChg chg="mod">
          <ac:chgData name="CUCA MJGC" userId="9774825fb2867da8" providerId="LiveId" clId="{E2F9BCB1-A569-4EA3-9688-BBA3126912F3}" dt="2021-06-10T10:55:11.444" v="5615" actId="6549"/>
          <ac:spMkLst>
            <pc:docMk/>
            <pc:sldMk cId="403100677" sldId="285"/>
            <ac:spMk id="2" creationId="{00000000-0000-0000-0000-000000000000}"/>
          </ac:spMkLst>
        </pc:spChg>
      </pc:sldChg>
      <pc:sldChg chg="modSp mod">
        <pc:chgData name="CUCA MJGC" userId="9774825fb2867da8" providerId="LiveId" clId="{E2F9BCB1-A569-4EA3-9688-BBA3126912F3}" dt="2021-06-10T10:55:19.103" v="5616" actId="20577"/>
        <pc:sldMkLst>
          <pc:docMk/>
          <pc:sldMk cId="3473151486" sldId="286"/>
        </pc:sldMkLst>
        <pc:spChg chg="mod">
          <ac:chgData name="CUCA MJGC" userId="9774825fb2867da8" providerId="LiveId" clId="{E2F9BCB1-A569-4EA3-9688-BBA3126912F3}" dt="2021-06-10T10:55:19.103" v="5616" actId="20577"/>
          <ac:spMkLst>
            <pc:docMk/>
            <pc:sldMk cId="3473151486" sldId="286"/>
            <ac:spMk id="2" creationId="{00000000-0000-0000-0000-000000000000}"/>
          </ac:spMkLst>
        </pc:spChg>
      </pc:sldChg>
      <pc:sldChg chg="modSp mod">
        <pc:chgData name="CUCA MJGC" userId="9774825fb2867da8" providerId="LiveId" clId="{E2F9BCB1-A569-4EA3-9688-BBA3126912F3}" dt="2021-06-10T10:55:23.382" v="5617" actId="20577"/>
        <pc:sldMkLst>
          <pc:docMk/>
          <pc:sldMk cId="737577991" sldId="287"/>
        </pc:sldMkLst>
        <pc:spChg chg="mod">
          <ac:chgData name="CUCA MJGC" userId="9774825fb2867da8" providerId="LiveId" clId="{E2F9BCB1-A569-4EA3-9688-BBA3126912F3}" dt="2021-06-10T10:55:23.382" v="5617" actId="20577"/>
          <ac:spMkLst>
            <pc:docMk/>
            <pc:sldMk cId="737577991" sldId="287"/>
            <ac:spMk id="2" creationId="{00000000-0000-0000-0000-000000000000}"/>
          </ac:spMkLst>
        </pc:spChg>
      </pc:sldChg>
      <pc:sldChg chg="modSp mod">
        <pc:chgData name="CUCA MJGC" userId="9774825fb2867da8" providerId="LiveId" clId="{E2F9BCB1-A569-4EA3-9688-BBA3126912F3}" dt="2021-06-10T10:55:27.319" v="5618" actId="20577"/>
        <pc:sldMkLst>
          <pc:docMk/>
          <pc:sldMk cId="3193083324" sldId="288"/>
        </pc:sldMkLst>
        <pc:spChg chg="mod">
          <ac:chgData name="CUCA MJGC" userId="9774825fb2867da8" providerId="LiveId" clId="{E2F9BCB1-A569-4EA3-9688-BBA3126912F3}" dt="2021-06-10T10:55:27.319" v="5618" actId="20577"/>
          <ac:spMkLst>
            <pc:docMk/>
            <pc:sldMk cId="3193083324" sldId="288"/>
            <ac:spMk id="2" creationId="{00000000-0000-0000-0000-000000000000}"/>
          </ac:spMkLst>
        </pc:spChg>
      </pc:sldChg>
      <pc:sldChg chg="modSp mod">
        <pc:chgData name="CUCA MJGC" userId="9774825fb2867da8" providerId="LiveId" clId="{E2F9BCB1-A569-4EA3-9688-BBA3126912F3}" dt="2021-06-10T10:55:31.070" v="5619" actId="20577"/>
        <pc:sldMkLst>
          <pc:docMk/>
          <pc:sldMk cId="225783320" sldId="289"/>
        </pc:sldMkLst>
        <pc:spChg chg="mod">
          <ac:chgData name="CUCA MJGC" userId="9774825fb2867da8" providerId="LiveId" clId="{E2F9BCB1-A569-4EA3-9688-BBA3126912F3}" dt="2021-06-10T10:55:31.070" v="5619" actId="20577"/>
          <ac:spMkLst>
            <pc:docMk/>
            <pc:sldMk cId="225783320" sldId="289"/>
            <ac:spMk id="2" creationId="{00000000-0000-0000-0000-000000000000}"/>
          </ac:spMkLst>
        </pc:spChg>
      </pc:sldChg>
      <pc:sldChg chg="modSp mod">
        <pc:chgData name="CUCA MJGC" userId="9774825fb2867da8" providerId="LiveId" clId="{E2F9BCB1-A569-4EA3-9688-BBA3126912F3}" dt="2021-06-10T10:55:35.246" v="5620" actId="20577"/>
        <pc:sldMkLst>
          <pc:docMk/>
          <pc:sldMk cId="3784311885" sldId="290"/>
        </pc:sldMkLst>
        <pc:spChg chg="mod">
          <ac:chgData name="CUCA MJGC" userId="9774825fb2867da8" providerId="LiveId" clId="{E2F9BCB1-A569-4EA3-9688-BBA3126912F3}" dt="2021-06-10T10:55:35.246" v="5620" actId="20577"/>
          <ac:spMkLst>
            <pc:docMk/>
            <pc:sldMk cId="3784311885" sldId="290"/>
            <ac:spMk id="2" creationId="{00000000-0000-0000-0000-000000000000}"/>
          </ac:spMkLst>
        </pc:spChg>
      </pc:sldChg>
      <pc:sldChg chg="modSp mod">
        <pc:chgData name="CUCA MJGC" userId="9774825fb2867da8" providerId="LiveId" clId="{E2F9BCB1-A569-4EA3-9688-BBA3126912F3}" dt="2021-06-10T10:55:39.599" v="5621" actId="20577"/>
        <pc:sldMkLst>
          <pc:docMk/>
          <pc:sldMk cId="2139780613" sldId="291"/>
        </pc:sldMkLst>
        <pc:spChg chg="mod">
          <ac:chgData name="CUCA MJGC" userId="9774825fb2867da8" providerId="LiveId" clId="{E2F9BCB1-A569-4EA3-9688-BBA3126912F3}" dt="2021-06-10T10:55:39.599" v="5621" actId="20577"/>
          <ac:spMkLst>
            <pc:docMk/>
            <pc:sldMk cId="2139780613" sldId="291"/>
            <ac:spMk id="2" creationId="{00000000-0000-0000-0000-000000000000}"/>
          </ac:spMkLst>
        </pc:spChg>
      </pc:sldChg>
      <pc:sldChg chg="modSp mod">
        <pc:chgData name="CUCA MJGC" userId="9774825fb2867da8" providerId="LiveId" clId="{E2F9BCB1-A569-4EA3-9688-BBA3126912F3}" dt="2021-06-10T10:55:52.076" v="5623" actId="20577"/>
        <pc:sldMkLst>
          <pc:docMk/>
          <pc:sldMk cId="109987104" sldId="292"/>
        </pc:sldMkLst>
        <pc:spChg chg="mod">
          <ac:chgData name="CUCA MJGC" userId="9774825fb2867da8" providerId="LiveId" clId="{E2F9BCB1-A569-4EA3-9688-BBA3126912F3}" dt="2021-06-10T10:55:52.076" v="5623" actId="20577"/>
          <ac:spMkLst>
            <pc:docMk/>
            <pc:sldMk cId="109987104" sldId="292"/>
            <ac:spMk id="2" creationId="{00000000-0000-0000-0000-000000000000}"/>
          </ac:spMkLst>
        </pc:spChg>
      </pc:sldChg>
      <pc:sldChg chg="addSp modSp mod ord modAnim">
        <pc:chgData name="CUCA MJGC" userId="9774825fb2867da8" providerId="LiveId" clId="{E2F9BCB1-A569-4EA3-9688-BBA3126912F3}" dt="2021-06-10T10:41:44.335" v="4747" actId="20577"/>
        <pc:sldMkLst>
          <pc:docMk/>
          <pc:sldMk cId="2319302759" sldId="293"/>
        </pc:sldMkLst>
        <pc:spChg chg="mod">
          <ac:chgData name="CUCA MJGC" userId="9774825fb2867da8" providerId="LiveId" clId="{E2F9BCB1-A569-4EA3-9688-BBA3126912F3}" dt="2021-06-10T09:09:13.473" v="1039" actId="1076"/>
          <ac:spMkLst>
            <pc:docMk/>
            <pc:sldMk cId="2319302759" sldId="293"/>
            <ac:spMk id="2" creationId="{00000000-0000-0000-0000-000000000000}"/>
          </ac:spMkLst>
        </pc:spChg>
        <pc:spChg chg="mod">
          <ac:chgData name="CUCA MJGC" userId="9774825fb2867da8" providerId="LiveId" clId="{E2F9BCB1-A569-4EA3-9688-BBA3126912F3}" dt="2021-06-10T09:09:16.389" v="1040" actId="1076"/>
          <ac:spMkLst>
            <pc:docMk/>
            <pc:sldMk cId="2319302759" sldId="293"/>
            <ac:spMk id="5" creationId="{00000000-0000-0000-0000-000000000000}"/>
          </ac:spMkLst>
        </pc:spChg>
        <pc:spChg chg="mod">
          <ac:chgData name="CUCA MJGC" userId="9774825fb2867da8" providerId="LiveId" clId="{E2F9BCB1-A569-4EA3-9688-BBA3126912F3}" dt="2021-06-10T09:04:15.369" v="958" actId="20577"/>
          <ac:spMkLst>
            <pc:docMk/>
            <pc:sldMk cId="2319302759" sldId="293"/>
            <ac:spMk id="7" creationId="{00000000-0000-0000-0000-000000000000}"/>
          </ac:spMkLst>
        </pc:spChg>
        <pc:spChg chg="mod">
          <ac:chgData name="CUCA MJGC" userId="9774825fb2867da8" providerId="LiveId" clId="{E2F9BCB1-A569-4EA3-9688-BBA3126912F3}" dt="2021-06-10T10:41:44.335" v="4747" actId="20577"/>
          <ac:spMkLst>
            <pc:docMk/>
            <pc:sldMk cId="2319302759" sldId="293"/>
            <ac:spMk id="9" creationId="{00000000-0000-0000-0000-000000000000}"/>
          </ac:spMkLst>
        </pc:spChg>
        <pc:spChg chg="add mod">
          <ac:chgData name="CUCA MJGC" userId="9774825fb2867da8" providerId="LiveId" clId="{E2F9BCB1-A569-4EA3-9688-BBA3126912F3}" dt="2021-06-10T09:07:54.673" v="1002" actId="6549"/>
          <ac:spMkLst>
            <pc:docMk/>
            <pc:sldMk cId="2319302759" sldId="293"/>
            <ac:spMk id="10" creationId="{99763899-D450-4ED6-AF48-40BBE5439102}"/>
          </ac:spMkLst>
        </pc:spChg>
      </pc:sldChg>
      <pc:sldChg chg="del ord">
        <pc:chgData name="CUCA MJGC" userId="9774825fb2867da8" providerId="LiveId" clId="{E2F9BCB1-A569-4EA3-9688-BBA3126912F3}" dt="2021-06-10T10:55:56.832" v="5624" actId="47"/>
        <pc:sldMkLst>
          <pc:docMk/>
          <pc:sldMk cId="1521102350" sldId="294"/>
        </pc:sldMkLst>
      </pc:sldChg>
      <pc:sldChg chg="del">
        <pc:chgData name="CUCA MJGC" userId="9774825fb2867da8" providerId="LiveId" clId="{E2F9BCB1-A569-4EA3-9688-BBA3126912F3}" dt="2021-06-10T09:09:39.715" v="1043" actId="47"/>
        <pc:sldMkLst>
          <pc:docMk/>
          <pc:sldMk cId="4219082755" sldId="296"/>
        </pc:sldMkLst>
      </pc:sldChg>
      <pc:sldChg chg="modSp mod modAnim">
        <pc:chgData name="CUCA MJGC" userId="9774825fb2867da8" providerId="LiveId" clId="{E2F9BCB1-A569-4EA3-9688-BBA3126912F3}" dt="2021-06-10T11:26:25.411" v="5892"/>
        <pc:sldMkLst>
          <pc:docMk/>
          <pc:sldMk cId="1618371558" sldId="297"/>
        </pc:sldMkLst>
        <pc:spChg chg="mod">
          <ac:chgData name="CUCA MJGC" userId="9774825fb2867da8" providerId="LiveId" clId="{E2F9BCB1-A569-4EA3-9688-BBA3126912F3}" dt="2021-06-10T08:03:16.952" v="0" actId="255"/>
          <ac:spMkLst>
            <pc:docMk/>
            <pc:sldMk cId="1618371558" sldId="297"/>
            <ac:spMk id="3" creationId="{00000000-0000-0000-0000-000000000000}"/>
          </ac:spMkLst>
        </pc:spChg>
        <pc:spChg chg="mod">
          <ac:chgData name="CUCA MJGC" userId="9774825fb2867da8" providerId="LiveId" clId="{E2F9BCB1-A569-4EA3-9688-BBA3126912F3}" dt="2021-06-10T11:12:58.815" v="5680" actId="1076"/>
          <ac:spMkLst>
            <pc:docMk/>
            <pc:sldMk cId="1618371558" sldId="297"/>
            <ac:spMk id="8" creationId="{00000000-0000-0000-0000-000000000000}"/>
          </ac:spMkLst>
        </pc:spChg>
        <pc:spChg chg="mod">
          <ac:chgData name="CUCA MJGC" userId="9774825fb2867da8" providerId="LiveId" clId="{E2F9BCB1-A569-4EA3-9688-BBA3126912F3}" dt="2021-06-10T08:21:03.146" v="371" actId="14100"/>
          <ac:spMkLst>
            <pc:docMk/>
            <pc:sldMk cId="1618371558" sldId="297"/>
            <ac:spMk id="23" creationId="{00000000-0000-0000-0000-000000000000}"/>
          </ac:spMkLst>
        </pc:spChg>
        <pc:spChg chg="mod">
          <ac:chgData name="CUCA MJGC" userId="9774825fb2867da8" providerId="LiveId" clId="{E2F9BCB1-A569-4EA3-9688-BBA3126912F3}" dt="2021-06-10T08:44:28.827" v="378" actId="14100"/>
          <ac:spMkLst>
            <pc:docMk/>
            <pc:sldMk cId="1618371558" sldId="297"/>
            <ac:spMk id="24" creationId="{00000000-0000-0000-0000-000000000000}"/>
          </ac:spMkLst>
        </pc:spChg>
        <pc:spChg chg="mod">
          <ac:chgData name="CUCA MJGC" userId="9774825fb2867da8" providerId="LiveId" clId="{E2F9BCB1-A569-4EA3-9688-BBA3126912F3}" dt="2021-06-10T11:14:16.372" v="5752" actId="20577"/>
          <ac:spMkLst>
            <pc:docMk/>
            <pc:sldMk cId="1618371558" sldId="297"/>
            <ac:spMk id="27" creationId="{00000000-0000-0000-0000-000000000000}"/>
          </ac:spMkLst>
        </pc:spChg>
        <pc:cxnChg chg="mod">
          <ac:chgData name="CUCA MJGC" userId="9774825fb2867da8" providerId="LiveId" clId="{E2F9BCB1-A569-4EA3-9688-BBA3126912F3}" dt="2021-06-10T08:43:37.911" v="376" actId="1076"/>
          <ac:cxnSpMkLst>
            <pc:docMk/>
            <pc:sldMk cId="1618371558" sldId="297"/>
            <ac:cxnSpMk id="5" creationId="{00000000-0000-0000-0000-000000000000}"/>
          </ac:cxnSpMkLst>
        </pc:cxnChg>
        <pc:cxnChg chg="mod">
          <ac:chgData name="CUCA MJGC" userId="9774825fb2867da8" providerId="LiveId" clId="{E2F9BCB1-A569-4EA3-9688-BBA3126912F3}" dt="2021-06-10T08:21:00.942" v="370" actId="1076"/>
          <ac:cxnSpMkLst>
            <pc:docMk/>
            <pc:sldMk cId="1618371558" sldId="297"/>
            <ac:cxnSpMk id="26" creationId="{00000000-0000-0000-0000-000000000000}"/>
          </ac:cxnSpMkLst>
        </pc:cxnChg>
      </pc:sldChg>
      <pc:sldChg chg="addSp delSp modSp add mod ord addAnim delAnim modAnim">
        <pc:chgData name="CUCA MJGC" userId="9774825fb2867da8" providerId="LiveId" clId="{E2F9BCB1-A569-4EA3-9688-BBA3126912F3}" dt="2021-06-10T10:52:17.092" v="5586" actId="1076"/>
        <pc:sldMkLst>
          <pc:docMk/>
          <pc:sldMk cId="2613219349" sldId="298"/>
        </pc:sldMkLst>
        <pc:spChg chg="add del mod">
          <ac:chgData name="CUCA MJGC" userId="9774825fb2867da8" providerId="LiveId" clId="{E2F9BCB1-A569-4EA3-9688-BBA3126912F3}" dt="2021-06-10T10:03:51.375" v="3818" actId="478"/>
          <ac:spMkLst>
            <pc:docMk/>
            <pc:sldMk cId="2613219349" sldId="298"/>
            <ac:spMk id="5" creationId="{AC7EF07B-41B3-4FEE-A5EE-0D7D9C2B505A}"/>
          </ac:spMkLst>
        </pc:spChg>
        <pc:spChg chg="add del mod">
          <ac:chgData name="CUCA MJGC" userId="9774825fb2867da8" providerId="LiveId" clId="{E2F9BCB1-A569-4EA3-9688-BBA3126912F3}" dt="2021-06-10T09:40:48.784" v="2366" actId="478"/>
          <ac:spMkLst>
            <pc:docMk/>
            <pc:sldMk cId="2613219349" sldId="298"/>
            <ac:spMk id="7" creationId="{F3D61A13-6151-4482-A015-F208851038DB}"/>
          </ac:spMkLst>
        </pc:spChg>
        <pc:spChg chg="add mod">
          <ac:chgData name="CUCA MJGC" userId="9774825fb2867da8" providerId="LiveId" clId="{E2F9BCB1-A569-4EA3-9688-BBA3126912F3}" dt="2021-06-10T09:58:25.545" v="3498" actId="1076"/>
          <ac:spMkLst>
            <pc:docMk/>
            <pc:sldMk cId="2613219349" sldId="298"/>
            <ac:spMk id="8" creationId="{EDD255EC-A4C8-4D3F-83FB-1BB0A8882B0E}"/>
          </ac:spMkLst>
        </pc:spChg>
        <pc:spChg chg="add del mod">
          <ac:chgData name="CUCA MJGC" userId="9774825fb2867da8" providerId="LiveId" clId="{E2F9BCB1-A569-4EA3-9688-BBA3126912F3}" dt="2021-06-10T09:38:02.659" v="2080" actId="478"/>
          <ac:spMkLst>
            <pc:docMk/>
            <pc:sldMk cId="2613219349" sldId="298"/>
            <ac:spMk id="9" creationId="{149ED140-DC0D-4EE3-826B-6F4F9E76E6EE}"/>
          </ac:spMkLst>
        </pc:spChg>
        <pc:spChg chg="add mod">
          <ac:chgData name="CUCA MJGC" userId="9774825fb2867da8" providerId="LiveId" clId="{E2F9BCB1-A569-4EA3-9688-BBA3126912F3}" dt="2021-06-10T10:50:54.316" v="5567" actId="1076"/>
          <ac:spMkLst>
            <pc:docMk/>
            <pc:sldMk cId="2613219349" sldId="298"/>
            <ac:spMk id="10" creationId="{398171DF-5B5E-4323-AA4A-AC710ED6D1D6}"/>
          </ac:spMkLst>
        </pc:spChg>
        <pc:spChg chg="mod">
          <ac:chgData name="CUCA MJGC" userId="9774825fb2867da8" providerId="LiveId" clId="{E2F9BCB1-A569-4EA3-9688-BBA3126912F3}" dt="2021-06-10T10:41:38.469" v="4746" actId="20577"/>
          <ac:spMkLst>
            <pc:docMk/>
            <pc:sldMk cId="2613219349" sldId="298"/>
            <ac:spMk id="12" creationId="{00000000-0000-0000-0000-000000000000}"/>
          </ac:spMkLst>
        </pc:spChg>
        <pc:spChg chg="add mod">
          <ac:chgData name="CUCA MJGC" userId="9774825fb2867da8" providerId="LiveId" clId="{E2F9BCB1-A569-4EA3-9688-BBA3126912F3}" dt="2021-06-10T10:52:17.092" v="5586" actId="1076"/>
          <ac:spMkLst>
            <pc:docMk/>
            <pc:sldMk cId="2613219349" sldId="298"/>
            <ac:spMk id="14" creationId="{5C3C33BE-2FDB-4E38-9E17-AEB82164581E}"/>
          </ac:spMkLst>
        </pc:spChg>
        <pc:spChg chg="add del mod">
          <ac:chgData name="CUCA MJGC" userId="9774825fb2867da8" providerId="LiveId" clId="{E2F9BCB1-A569-4EA3-9688-BBA3126912F3}" dt="2021-06-10T10:20:52.790" v="4347" actId="478"/>
          <ac:spMkLst>
            <pc:docMk/>
            <pc:sldMk cId="2613219349" sldId="298"/>
            <ac:spMk id="15" creationId="{79F0BABE-964A-48BC-AAC3-2D4F3CAF3100}"/>
          </ac:spMkLst>
        </pc:spChg>
        <pc:spChg chg="add mod">
          <ac:chgData name="CUCA MJGC" userId="9774825fb2867da8" providerId="LiveId" clId="{E2F9BCB1-A569-4EA3-9688-BBA3126912F3}" dt="2021-06-10T10:52:11.249" v="5584" actId="1076"/>
          <ac:spMkLst>
            <pc:docMk/>
            <pc:sldMk cId="2613219349" sldId="298"/>
            <ac:spMk id="16" creationId="{64530EB9-B31A-4842-B3F2-9FC3FB896537}"/>
          </ac:spMkLst>
        </pc:spChg>
        <pc:spChg chg="add del mod">
          <ac:chgData name="CUCA MJGC" userId="9774825fb2867da8" providerId="LiveId" clId="{E2F9BCB1-A569-4EA3-9688-BBA3126912F3}" dt="2021-06-10T10:03:50.016" v="3817" actId="478"/>
          <ac:spMkLst>
            <pc:docMk/>
            <pc:sldMk cId="2613219349" sldId="298"/>
            <ac:spMk id="17" creationId="{44ADCD1A-8A8C-4982-810D-04A848CD8029}"/>
          </ac:spMkLst>
        </pc:spChg>
        <pc:spChg chg="add mod">
          <ac:chgData name="CUCA MJGC" userId="9774825fb2867da8" providerId="LiveId" clId="{E2F9BCB1-A569-4EA3-9688-BBA3126912F3}" dt="2021-06-10T10:52:13.938" v="5585" actId="1076"/>
          <ac:spMkLst>
            <pc:docMk/>
            <pc:sldMk cId="2613219349" sldId="298"/>
            <ac:spMk id="17" creationId="{5B9D4564-174A-4EA9-A0ED-F8E2C8316D79}"/>
          </ac:spMkLst>
        </pc:spChg>
        <pc:spChg chg="del mod">
          <ac:chgData name="CUCA MJGC" userId="9774825fb2867da8" providerId="LiveId" clId="{E2F9BCB1-A569-4EA3-9688-BBA3126912F3}" dt="2021-06-10T08:49:35.311" v="400" actId="21"/>
          <ac:spMkLst>
            <pc:docMk/>
            <pc:sldMk cId="2613219349" sldId="298"/>
            <ac:spMk id="18" creationId="{00000000-0000-0000-0000-000000000000}"/>
          </ac:spMkLst>
        </pc:spChg>
        <pc:picChg chg="add del mod">
          <ac:chgData name="CUCA MJGC" userId="9774825fb2867da8" providerId="LiveId" clId="{E2F9BCB1-A569-4EA3-9688-BBA3126912F3}" dt="2021-06-10T10:03:52.903" v="3819" actId="478"/>
          <ac:picMkLst>
            <pc:docMk/>
            <pc:sldMk cId="2613219349" sldId="298"/>
            <ac:picMk id="4" creationId="{1D592985-FE7F-4E66-ACE2-855E310827DF}"/>
          </ac:picMkLst>
        </pc:picChg>
        <pc:picChg chg="add del mod">
          <ac:chgData name="CUCA MJGC" userId="9774825fb2867da8" providerId="LiveId" clId="{E2F9BCB1-A569-4EA3-9688-BBA3126912F3}" dt="2021-06-10T10:32:36.528" v="4741" actId="21"/>
          <ac:picMkLst>
            <pc:docMk/>
            <pc:sldMk cId="2613219349" sldId="298"/>
            <ac:picMk id="18" creationId="{4B7BB3CD-7BE8-4E64-A847-54F5C8773512}"/>
          </ac:picMkLst>
        </pc:picChg>
      </pc:sldChg>
      <pc:sldChg chg="delSp modSp add mod ord delAnim modAnim">
        <pc:chgData name="CUCA MJGC" userId="9774825fb2867da8" providerId="LiveId" clId="{E2F9BCB1-A569-4EA3-9688-BBA3126912F3}" dt="2021-06-10T11:27:02.794" v="5894"/>
        <pc:sldMkLst>
          <pc:docMk/>
          <pc:sldMk cId="227824057" sldId="299"/>
        </pc:sldMkLst>
        <pc:spChg chg="mod">
          <ac:chgData name="CUCA MJGC" userId="9774825fb2867da8" providerId="LiveId" clId="{E2F9BCB1-A569-4EA3-9688-BBA3126912F3}" dt="2021-06-10T11:15:14.056" v="5757" actId="14100"/>
          <ac:spMkLst>
            <pc:docMk/>
            <pc:sldMk cId="227824057" sldId="299"/>
            <ac:spMk id="2" creationId="{00000000-0000-0000-0000-000000000000}"/>
          </ac:spMkLst>
        </pc:spChg>
        <pc:spChg chg="del mod">
          <ac:chgData name="CUCA MJGC" userId="9774825fb2867da8" providerId="LiveId" clId="{E2F9BCB1-A569-4EA3-9688-BBA3126912F3}" dt="2021-06-10T10:48:23.092" v="5543" actId="478"/>
          <ac:spMkLst>
            <pc:docMk/>
            <pc:sldMk cId="227824057" sldId="299"/>
            <ac:spMk id="3" creationId="{D418A42A-F647-4E4D-A06F-9AB3E0E11291}"/>
          </ac:spMkLst>
        </pc:spChg>
        <pc:spChg chg="mod">
          <ac:chgData name="CUCA MJGC" userId="9774825fb2867da8" providerId="LiveId" clId="{E2F9BCB1-A569-4EA3-9688-BBA3126912F3}" dt="2021-06-10T10:54:27.220" v="5604" actId="20577"/>
          <ac:spMkLst>
            <pc:docMk/>
            <pc:sldMk cId="227824057" sldId="299"/>
            <ac:spMk id="7" creationId="{00000000-0000-0000-0000-000000000000}"/>
          </ac:spMkLst>
        </pc:spChg>
        <pc:spChg chg="mod">
          <ac:chgData name="CUCA MJGC" userId="9774825fb2867da8" providerId="LiveId" clId="{E2F9BCB1-A569-4EA3-9688-BBA3126912F3}" dt="2021-06-10T10:43:02.672" v="4871" actId="6549"/>
          <ac:spMkLst>
            <pc:docMk/>
            <pc:sldMk cId="227824057" sldId="299"/>
            <ac:spMk id="9" creationId="{00000000-0000-0000-0000-000000000000}"/>
          </ac:spMkLst>
        </pc:spChg>
        <pc:spChg chg="mod">
          <ac:chgData name="CUCA MJGC" userId="9774825fb2867da8" providerId="LiveId" clId="{E2F9BCB1-A569-4EA3-9688-BBA3126912F3}" dt="2021-06-10T11:15:07.456" v="5755" actId="1076"/>
          <ac:spMkLst>
            <pc:docMk/>
            <pc:sldMk cId="227824057" sldId="299"/>
            <ac:spMk id="10" creationId="{00000000-0000-0000-0000-000000000000}"/>
          </ac:spMkLst>
        </pc:spChg>
        <pc:spChg chg="del mod">
          <ac:chgData name="CUCA MJGC" userId="9774825fb2867da8" providerId="LiveId" clId="{E2F9BCB1-A569-4EA3-9688-BBA3126912F3}" dt="2021-06-10T10:46:14.194" v="5196"/>
          <ac:spMkLst>
            <pc:docMk/>
            <pc:sldMk cId="227824057" sldId="299"/>
            <ac:spMk id="13" creationId="{00000000-0000-0000-0000-000000000000}"/>
          </ac:spMkLst>
        </pc:spChg>
      </pc:sldChg>
      <pc:sldChg chg="addSp delSp modSp add del mod addAnim delAnim">
        <pc:chgData name="CUCA MJGC" userId="9774825fb2867da8" providerId="LiveId" clId="{E2F9BCB1-A569-4EA3-9688-BBA3126912F3}" dt="2021-06-10T10:28:01.851" v="4581" actId="47"/>
        <pc:sldMkLst>
          <pc:docMk/>
          <pc:sldMk cId="3803396470" sldId="299"/>
        </pc:sldMkLst>
        <pc:spChg chg="del mod">
          <ac:chgData name="CUCA MJGC" userId="9774825fb2867da8" providerId="LiveId" clId="{E2F9BCB1-A569-4EA3-9688-BBA3126912F3}" dt="2021-06-10T10:19:09.873" v="4240"/>
          <ac:spMkLst>
            <pc:docMk/>
            <pc:sldMk cId="3803396470" sldId="299"/>
            <ac:spMk id="5" creationId="{AC7EF07B-41B3-4FEE-A5EE-0D7D9C2B505A}"/>
          </ac:spMkLst>
        </pc:spChg>
        <pc:spChg chg="del">
          <ac:chgData name="CUCA MJGC" userId="9774825fb2867da8" providerId="LiveId" clId="{E2F9BCB1-A569-4EA3-9688-BBA3126912F3}" dt="2021-06-10T10:03:56.647" v="3820" actId="478"/>
          <ac:spMkLst>
            <pc:docMk/>
            <pc:sldMk cId="3803396470" sldId="299"/>
            <ac:spMk id="8" creationId="{EDD255EC-A4C8-4D3F-83FB-1BB0A8882B0E}"/>
          </ac:spMkLst>
        </pc:spChg>
        <pc:spChg chg="del">
          <ac:chgData name="CUCA MJGC" userId="9774825fb2867da8" providerId="LiveId" clId="{E2F9BCB1-A569-4EA3-9688-BBA3126912F3}" dt="2021-06-10T10:03:58.240" v="3821" actId="478"/>
          <ac:spMkLst>
            <pc:docMk/>
            <pc:sldMk cId="3803396470" sldId="299"/>
            <ac:spMk id="10" creationId="{398171DF-5B5E-4323-AA4A-AC710ED6D1D6}"/>
          </ac:spMkLst>
        </pc:spChg>
        <pc:spChg chg="del">
          <ac:chgData name="CUCA MJGC" userId="9774825fb2867da8" providerId="LiveId" clId="{E2F9BCB1-A569-4EA3-9688-BBA3126912F3}" dt="2021-06-10T10:03:59.512" v="3822" actId="478"/>
          <ac:spMkLst>
            <pc:docMk/>
            <pc:sldMk cId="3803396470" sldId="299"/>
            <ac:spMk id="14" creationId="{5C3C33BE-2FDB-4E38-9E17-AEB82164581E}"/>
          </ac:spMkLst>
        </pc:spChg>
        <pc:spChg chg="add del mod">
          <ac:chgData name="CUCA MJGC" userId="9774825fb2867da8" providerId="LiveId" clId="{E2F9BCB1-A569-4EA3-9688-BBA3126912F3}" dt="2021-06-10T10:05:18.520" v="3986" actId="20577"/>
          <ac:spMkLst>
            <pc:docMk/>
            <pc:sldMk cId="3803396470" sldId="299"/>
            <ac:spMk id="15" creationId="{79F0BABE-964A-48BC-AAC3-2D4F3CAF3100}"/>
          </ac:spMkLst>
        </pc:spChg>
        <pc:spChg chg="del">
          <ac:chgData name="CUCA MJGC" userId="9774825fb2867da8" providerId="LiveId" clId="{E2F9BCB1-A569-4EA3-9688-BBA3126912F3}" dt="2021-06-10T10:18:51.322" v="4234" actId="21"/>
          <ac:spMkLst>
            <pc:docMk/>
            <pc:sldMk cId="3803396470" sldId="299"/>
            <ac:spMk id="17" creationId="{44ADCD1A-8A8C-4982-810D-04A848CD8029}"/>
          </ac:spMkLst>
        </pc:spChg>
        <pc:picChg chg="del">
          <ac:chgData name="CUCA MJGC" userId="9774825fb2867da8" providerId="LiveId" clId="{E2F9BCB1-A569-4EA3-9688-BBA3126912F3}" dt="2021-06-10T10:18:59.823" v="4236" actId="21"/>
          <ac:picMkLst>
            <pc:docMk/>
            <pc:sldMk cId="3803396470" sldId="299"/>
            <ac:picMk id="4" creationId="{1D592985-FE7F-4E66-ACE2-855E310827DF}"/>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BD13F4-4D3E-4643-B87A-6D9EF6E059F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_tradnl"/>
        </a:p>
      </dgm:t>
    </dgm:pt>
    <dgm:pt modelId="{F2080EA4-1431-452F-8173-C3ADD023F18D}">
      <dgm:prSet custT="1"/>
      <dgm:spPr/>
      <dgm:t>
        <a:bodyPr/>
        <a:lstStyle/>
        <a:p>
          <a:pPr algn="ctr" rtl="0"/>
          <a:r>
            <a:rPr lang="es-ES" sz="1800" dirty="0"/>
            <a:t>La empresa cedente</a:t>
          </a:r>
          <a:endParaRPr lang="es-ES_tradnl" sz="1800" dirty="0"/>
        </a:p>
      </dgm:t>
    </dgm:pt>
    <dgm:pt modelId="{4EBFB25B-64F1-4A0E-8461-5992E7CB616E}" type="parTrans" cxnId="{8927D3D3-A847-41E2-A4FC-559FF94BFA07}">
      <dgm:prSet/>
      <dgm:spPr/>
      <dgm:t>
        <a:bodyPr/>
        <a:lstStyle/>
        <a:p>
          <a:endParaRPr lang="es-ES"/>
        </a:p>
      </dgm:t>
    </dgm:pt>
    <dgm:pt modelId="{0EA4ED0C-2E1A-4327-AC14-9C1230BDEEF8}" type="sibTrans" cxnId="{8927D3D3-A847-41E2-A4FC-559FF94BFA07}">
      <dgm:prSet/>
      <dgm:spPr/>
      <dgm:t>
        <a:bodyPr/>
        <a:lstStyle/>
        <a:p>
          <a:endParaRPr lang="es-ES"/>
        </a:p>
      </dgm:t>
    </dgm:pt>
    <dgm:pt modelId="{73434872-7D43-4163-8EB3-6E1CF603AD12}" type="pres">
      <dgm:prSet presAssocID="{77BD13F4-4D3E-4643-B87A-6D9EF6E059FF}" presName="linear" presStyleCnt="0">
        <dgm:presLayoutVars>
          <dgm:animLvl val="lvl"/>
          <dgm:resizeHandles val="exact"/>
        </dgm:presLayoutVars>
      </dgm:prSet>
      <dgm:spPr/>
      <dgm:t>
        <a:bodyPr/>
        <a:lstStyle/>
        <a:p>
          <a:endParaRPr lang="es-ES"/>
        </a:p>
      </dgm:t>
    </dgm:pt>
    <dgm:pt modelId="{3E301F0B-9A6B-4D04-8395-7AABF92F4CC5}" type="pres">
      <dgm:prSet presAssocID="{F2080EA4-1431-452F-8173-C3ADD023F18D}" presName="parentText" presStyleLbl="node1" presStyleIdx="0" presStyleCnt="1" custLinFactNeighborY="8622">
        <dgm:presLayoutVars>
          <dgm:chMax val="0"/>
          <dgm:bulletEnabled val="1"/>
        </dgm:presLayoutVars>
      </dgm:prSet>
      <dgm:spPr/>
      <dgm:t>
        <a:bodyPr/>
        <a:lstStyle/>
        <a:p>
          <a:endParaRPr lang="es-ES"/>
        </a:p>
      </dgm:t>
    </dgm:pt>
  </dgm:ptLst>
  <dgm:cxnLst>
    <dgm:cxn modelId="{3A71B581-EA72-496A-A217-564B626D26E1}" type="presOf" srcId="{F2080EA4-1431-452F-8173-C3ADD023F18D}" destId="{3E301F0B-9A6B-4D04-8395-7AABF92F4CC5}" srcOrd="0" destOrd="0" presId="urn:microsoft.com/office/officeart/2005/8/layout/vList2"/>
    <dgm:cxn modelId="{8927D3D3-A847-41E2-A4FC-559FF94BFA07}" srcId="{77BD13F4-4D3E-4643-B87A-6D9EF6E059FF}" destId="{F2080EA4-1431-452F-8173-C3ADD023F18D}" srcOrd="0" destOrd="0" parTransId="{4EBFB25B-64F1-4A0E-8461-5992E7CB616E}" sibTransId="{0EA4ED0C-2E1A-4327-AC14-9C1230BDEEF8}"/>
    <dgm:cxn modelId="{C621633A-1F13-498E-98C8-13BC4F82D44B}" type="presOf" srcId="{77BD13F4-4D3E-4643-B87A-6D9EF6E059FF}" destId="{73434872-7D43-4163-8EB3-6E1CF603AD12}" srcOrd="0" destOrd="0" presId="urn:microsoft.com/office/officeart/2005/8/layout/vList2"/>
    <dgm:cxn modelId="{70AECB2B-E869-4E37-9FE6-A04EFD6164D0}" type="presParOf" srcId="{73434872-7D43-4163-8EB3-6E1CF603AD12}" destId="{3E301F0B-9A6B-4D04-8395-7AABF92F4CC5}"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BD13F4-4D3E-4643-B87A-6D9EF6E059F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_tradnl"/>
        </a:p>
      </dgm:t>
    </dgm:pt>
    <dgm:pt modelId="{5398A25B-3676-4189-ABD2-2741F05548E8}">
      <dgm:prSet custT="1"/>
      <dgm:spPr/>
      <dgm:t>
        <a:bodyPr/>
        <a:lstStyle/>
        <a:p>
          <a:pPr algn="ctr" rtl="0"/>
          <a:r>
            <a:rPr lang="es-ES" sz="1800" dirty="0"/>
            <a:t>La empresa cesionaria</a:t>
          </a:r>
          <a:endParaRPr lang="es-ES_tradnl" sz="1800" dirty="0"/>
        </a:p>
      </dgm:t>
    </dgm:pt>
    <dgm:pt modelId="{C6C9645B-8884-4E9A-B611-DE4962BB6A46}" type="parTrans" cxnId="{EADD988A-5226-4C4F-AFE1-BB9DD9146B2E}">
      <dgm:prSet/>
      <dgm:spPr/>
      <dgm:t>
        <a:bodyPr/>
        <a:lstStyle/>
        <a:p>
          <a:pPr algn="ctr"/>
          <a:endParaRPr lang="es-ES_tradnl"/>
        </a:p>
      </dgm:t>
    </dgm:pt>
    <dgm:pt modelId="{7C54E5A1-1745-41F2-BA19-9DE16FD36588}" type="sibTrans" cxnId="{EADD988A-5226-4C4F-AFE1-BB9DD9146B2E}">
      <dgm:prSet/>
      <dgm:spPr/>
      <dgm:t>
        <a:bodyPr/>
        <a:lstStyle/>
        <a:p>
          <a:pPr algn="ctr"/>
          <a:endParaRPr lang="es-ES_tradnl"/>
        </a:p>
      </dgm:t>
    </dgm:pt>
    <dgm:pt modelId="{73434872-7D43-4163-8EB3-6E1CF603AD12}" type="pres">
      <dgm:prSet presAssocID="{77BD13F4-4D3E-4643-B87A-6D9EF6E059FF}" presName="linear" presStyleCnt="0">
        <dgm:presLayoutVars>
          <dgm:animLvl val="lvl"/>
          <dgm:resizeHandles val="exact"/>
        </dgm:presLayoutVars>
      </dgm:prSet>
      <dgm:spPr/>
      <dgm:t>
        <a:bodyPr/>
        <a:lstStyle/>
        <a:p>
          <a:endParaRPr lang="es-ES"/>
        </a:p>
      </dgm:t>
    </dgm:pt>
    <dgm:pt modelId="{F4B54D05-2614-4155-8355-DB73CCA7C3EF}" type="pres">
      <dgm:prSet presAssocID="{5398A25B-3676-4189-ABD2-2741F05548E8}" presName="parentText" presStyleLbl="node1" presStyleIdx="0" presStyleCnt="1" custScaleY="35503" custLinFactNeighborY="-837">
        <dgm:presLayoutVars>
          <dgm:chMax val="0"/>
          <dgm:bulletEnabled val="1"/>
        </dgm:presLayoutVars>
      </dgm:prSet>
      <dgm:spPr/>
      <dgm:t>
        <a:bodyPr/>
        <a:lstStyle/>
        <a:p>
          <a:endParaRPr lang="es-ES"/>
        </a:p>
      </dgm:t>
    </dgm:pt>
  </dgm:ptLst>
  <dgm:cxnLst>
    <dgm:cxn modelId="{EADD988A-5226-4C4F-AFE1-BB9DD9146B2E}" srcId="{77BD13F4-4D3E-4643-B87A-6D9EF6E059FF}" destId="{5398A25B-3676-4189-ABD2-2741F05548E8}" srcOrd="0" destOrd="0" parTransId="{C6C9645B-8884-4E9A-B611-DE4962BB6A46}" sibTransId="{7C54E5A1-1745-41F2-BA19-9DE16FD36588}"/>
    <dgm:cxn modelId="{ED19BD4F-5CF5-482B-AD85-78E815D6262D}" type="presOf" srcId="{77BD13F4-4D3E-4643-B87A-6D9EF6E059FF}" destId="{73434872-7D43-4163-8EB3-6E1CF603AD12}" srcOrd="0" destOrd="0" presId="urn:microsoft.com/office/officeart/2005/8/layout/vList2"/>
    <dgm:cxn modelId="{1A7EF99F-87EA-4D51-B938-64883E4C8D58}" type="presOf" srcId="{5398A25B-3676-4189-ABD2-2741F05548E8}" destId="{F4B54D05-2614-4155-8355-DB73CCA7C3EF}" srcOrd="0" destOrd="0" presId="urn:microsoft.com/office/officeart/2005/8/layout/vList2"/>
    <dgm:cxn modelId="{74BA2D8D-3025-4B71-ADD4-A88744403BC7}" type="presParOf" srcId="{73434872-7D43-4163-8EB3-6E1CF603AD12}" destId="{F4B54D05-2614-4155-8355-DB73CCA7C3EF}"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301F0B-9A6B-4D04-8395-7AABF92F4CC5}">
      <dsp:nvSpPr>
        <dsp:cNvPr id="0" name=""/>
        <dsp:cNvSpPr/>
      </dsp:nvSpPr>
      <dsp:spPr>
        <a:xfrm>
          <a:off x="0" y="416"/>
          <a:ext cx="2442070" cy="4316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s-ES" sz="1800" kern="1200" dirty="0"/>
            <a:t>La empresa cedente</a:t>
          </a:r>
          <a:endParaRPr lang="es-ES_tradnl" sz="1800" kern="1200" dirty="0"/>
        </a:p>
      </dsp:txBody>
      <dsp:txXfrm>
        <a:off x="21070" y="21486"/>
        <a:ext cx="2399930" cy="3894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B54D05-2614-4155-8355-DB73CCA7C3EF}">
      <dsp:nvSpPr>
        <dsp:cNvPr id="0" name=""/>
        <dsp:cNvSpPr/>
      </dsp:nvSpPr>
      <dsp:spPr>
        <a:xfrm>
          <a:off x="0" y="51687"/>
          <a:ext cx="2573101" cy="432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s-ES" sz="1800" kern="1200" dirty="0"/>
            <a:t>La empresa cesionaria</a:t>
          </a:r>
          <a:endParaRPr lang="es-ES_tradnl" sz="1800" kern="1200" dirty="0"/>
        </a:p>
      </dsp:txBody>
      <dsp:txXfrm>
        <a:off x="21089" y="72776"/>
        <a:ext cx="2530923" cy="38982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0"/>
            <a:ext cx="2946399" cy="496888"/>
          </a:xfrm>
          <a:prstGeom prst="rect">
            <a:avLst/>
          </a:prstGeom>
        </p:spPr>
        <p:txBody>
          <a:bodyPr vert="horz" lIns="91404" tIns="45702" rIns="91404" bIns="45702" rtlCol="0"/>
          <a:lstStyle>
            <a:lvl1pPr algn="l">
              <a:defRPr sz="1200"/>
            </a:lvl1pPr>
          </a:lstStyle>
          <a:p>
            <a:endParaRPr lang="es-ES_tradnl"/>
          </a:p>
        </p:txBody>
      </p:sp>
      <p:sp>
        <p:nvSpPr>
          <p:cNvPr id="3" name="2 Marcador de fecha"/>
          <p:cNvSpPr>
            <a:spLocks noGrp="1"/>
          </p:cNvSpPr>
          <p:nvPr>
            <p:ph type="dt" sz="quarter" idx="1"/>
          </p:nvPr>
        </p:nvSpPr>
        <p:spPr>
          <a:xfrm>
            <a:off x="3849690" y="0"/>
            <a:ext cx="2946399" cy="496888"/>
          </a:xfrm>
          <a:prstGeom prst="rect">
            <a:avLst/>
          </a:prstGeom>
        </p:spPr>
        <p:txBody>
          <a:bodyPr vert="horz" lIns="91404" tIns="45702" rIns="91404" bIns="45702" rtlCol="0"/>
          <a:lstStyle>
            <a:lvl1pPr algn="r">
              <a:defRPr sz="1200"/>
            </a:lvl1pPr>
          </a:lstStyle>
          <a:p>
            <a:fld id="{657660C7-E053-471A-8BA8-7AE0423C959E}" type="datetimeFigureOut">
              <a:rPr lang="es-ES_tradnl" smtClean="0"/>
              <a:t>15/06/2021</a:t>
            </a:fld>
            <a:endParaRPr lang="es-ES_tradnl"/>
          </a:p>
        </p:txBody>
      </p:sp>
      <p:sp>
        <p:nvSpPr>
          <p:cNvPr id="4" name="3 Marcador de pie de página"/>
          <p:cNvSpPr>
            <a:spLocks noGrp="1"/>
          </p:cNvSpPr>
          <p:nvPr>
            <p:ph type="ftr" sz="quarter" idx="2"/>
          </p:nvPr>
        </p:nvSpPr>
        <p:spPr>
          <a:xfrm>
            <a:off x="2" y="9428165"/>
            <a:ext cx="2946399" cy="496887"/>
          </a:xfrm>
          <a:prstGeom prst="rect">
            <a:avLst/>
          </a:prstGeom>
        </p:spPr>
        <p:txBody>
          <a:bodyPr vert="horz" lIns="91404" tIns="45702" rIns="91404" bIns="45702" rtlCol="0" anchor="b"/>
          <a:lstStyle>
            <a:lvl1pPr algn="l">
              <a:defRPr sz="1200"/>
            </a:lvl1pPr>
          </a:lstStyle>
          <a:p>
            <a:endParaRPr lang="es-ES_tradnl"/>
          </a:p>
        </p:txBody>
      </p:sp>
      <p:sp>
        <p:nvSpPr>
          <p:cNvPr id="5" name="4 Marcador de número de diapositiva"/>
          <p:cNvSpPr>
            <a:spLocks noGrp="1"/>
          </p:cNvSpPr>
          <p:nvPr>
            <p:ph type="sldNum" sz="quarter" idx="3"/>
          </p:nvPr>
        </p:nvSpPr>
        <p:spPr>
          <a:xfrm>
            <a:off x="3849690" y="9428165"/>
            <a:ext cx="2946399" cy="496887"/>
          </a:xfrm>
          <a:prstGeom prst="rect">
            <a:avLst/>
          </a:prstGeom>
        </p:spPr>
        <p:txBody>
          <a:bodyPr vert="horz" lIns="91404" tIns="45702" rIns="91404" bIns="45702" rtlCol="0" anchor="b"/>
          <a:lstStyle>
            <a:lvl1pPr algn="r">
              <a:defRPr sz="1200"/>
            </a:lvl1pPr>
          </a:lstStyle>
          <a:p>
            <a:fld id="{7E272694-7541-4FCC-BD5B-F6F906A0DD8B}" type="slidenum">
              <a:rPr lang="es-ES_tradnl" smtClean="0"/>
              <a:t>‹Nº›</a:t>
            </a:fld>
            <a:endParaRPr lang="es-ES_tradnl"/>
          </a:p>
        </p:txBody>
      </p:sp>
    </p:spTree>
    <p:extLst>
      <p:ext uri="{BB962C8B-B14F-4D97-AF65-F5344CB8AC3E}">
        <p14:creationId xmlns:p14="http://schemas.microsoft.com/office/powerpoint/2010/main" val="954029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0"/>
            <a:ext cx="2946399" cy="496888"/>
          </a:xfrm>
          <a:prstGeom prst="rect">
            <a:avLst/>
          </a:prstGeom>
        </p:spPr>
        <p:txBody>
          <a:bodyPr vert="horz" lIns="91404" tIns="45702" rIns="91404" bIns="45702" rtlCol="0"/>
          <a:lstStyle>
            <a:lvl1pPr algn="l">
              <a:defRPr sz="1200"/>
            </a:lvl1pPr>
          </a:lstStyle>
          <a:p>
            <a:endParaRPr lang="es-ES_tradnl"/>
          </a:p>
        </p:txBody>
      </p:sp>
      <p:sp>
        <p:nvSpPr>
          <p:cNvPr id="3" name="2 Marcador de fecha"/>
          <p:cNvSpPr>
            <a:spLocks noGrp="1"/>
          </p:cNvSpPr>
          <p:nvPr>
            <p:ph type="dt" idx="1"/>
          </p:nvPr>
        </p:nvSpPr>
        <p:spPr>
          <a:xfrm>
            <a:off x="3849690" y="0"/>
            <a:ext cx="2946399" cy="496888"/>
          </a:xfrm>
          <a:prstGeom prst="rect">
            <a:avLst/>
          </a:prstGeom>
        </p:spPr>
        <p:txBody>
          <a:bodyPr vert="horz" lIns="91404" tIns="45702" rIns="91404" bIns="45702" rtlCol="0"/>
          <a:lstStyle>
            <a:lvl1pPr algn="r">
              <a:defRPr sz="1200"/>
            </a:lvl1pPr>
          </a:lstStyle>
          <a:p>
            <a:fld id="{89FCD1A6-4753-45C4-AC19-3361F99A24AC}" type="datetimeFigureOut">
              <a:rPr lang="es-ES_tradnl" smtClean="0"/>
              <a:t>15/06/2021</a:t>
            </a:fld>
            <a:endParaRPr lang="es-ES_tradnl"/>
          </a:p>
        </p:txBody>
      </p:sp>
      <p:sp>
        <p:nvSpPr>
          <p:cNvPr id="4" name="3 Marcador de imagen de diapositiva"/>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04" tIns="45702" rIns="91404" bIns="45702" rtlCol="0" anchor="ctr"/>
          <a:lstStyle/>
          <a:p>
            <a:endParaRPr lang="es-ES_tradnl"/>
          </a:p>
        </p:txBody>
      </p:sp>
      <p:sp>
        <p:nvSpPr>
          <p:cNvPr id="5" name="4 Marcador de notas"/>
          <p:cNvSpPr>
            <a:spLocks noGrp="1"/>
          </p:cNvSpPr>
          <p:nvPr>
            <p:ph type="body" sz="quarter" idx="3"/>
          </p:nvPr>
        </p:nvSpPr>
        <p:spPr>
          <a:xfrm>
            <a:off x="679451" y="4714876"/>
            <a:ext cx="5438775" cy="4467225"/>
          </a:xfrm>
          <a:prstGeom prst="rect">
            <a:avLst/>
          </a:prstGeom>
        </p:spPr>
        <p:txBody>
          <a:bodyPr vert="horz" lIns="91404" tIns="45702" rIns="91404" bIns="45702"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5 Marcador de pie de página"/>
          <p:cNvSpPr>
            <a:spLocks noGrp="1"/>
          </p:cNvSpPr>
          <p:nvPr>
            <p:ph type="ftr" sz="quarter" idx="4"/>
          </p:nvPr>
        </p:nvSpPr>
        <p:spPr>
          <a:xfrm>
            <a:off x="2" y="9428165"/>
            <a:ext cx="2946399" cy="496887"/>
          </a:xfrm>
          <a:prstGeom prst="rect">
            <a:avLst/>
          </a:prstGeom>
        </p:spPr>
        <p:txBody>
          <a:bodyPr vert="horz" lIns="91404" tIns="45702" rIns="91404" bIns="45702" rtlCol="0" anchor="b"/>
          <a:lstStyle>
            <a:lvl1pPr algn="l">
              <a:defRPr sz="1200"/>
            </a:lvl1pPr>
          </a:lstStyle>
          <a:p>
            <a:endParaRPr lang="es-ES_tradnl"/>
          </a:p>
        </p:txBody>
      </p:sp>
      <p:sp>
        <p:nvSpPr>
          <p:cNvPr id="7" name="6 Marcador de número de diapositiva"/>
          <p:cNvSpPr>
            <a:spLocks noGrp="1"/>
          </p:cNvSpPr>
          <p:nvPr>
            <p:ph type="sldNum" sz="quarter" idx="5"/>
          </p:nvPr>
        </p:nvSpPr>
        <p:spPr>
          <a:xfrm>
            <a:off x="3849690" y="9428165"/>
            <a:ext cx="2946399" cy="496887"/>
          </a:xfrm>
          <a:prstGeom prst="rect">
            <a:avLst/>
          </a:prstGeom>
        </p:spPr>
        <p:txBody>
          <a:bodyPr vert="horz" lIns="91404" tIns="45702" rIns="91404" bIns="45702" rtlCol="0" anchor="b"/>
          <a:lstStyle>
            <a:lvl1pPr algn="r">
              <a:defRPr sz="1200"/>
            </a:lvl1pPr>
          </a:lstStyle>
          <a:p>
            <a:fld id="{0D0D3CE9-6F64-4982-90BA-F512FF793633}" type="slidenum">
              <a:rPr lang="es-ES_tradnl" smtClean="0"/>
              <a:t>‹Nº›</a:t>
            </a:fld>
            <a:endParaRPr lang="es-ES_tradnl"/>
          </a:p>
        </p:txBody>
      </p:sp>
    </p:spTree>
    <p:extLst>
      <p:ext uri="{BB962C8B-B14F-4D97-AF65-F5344CB8AC3E}">
        <p14:creationId xmlns:p14="http://schemas.microsoft.com/office/powerpoint/2010/main" val="4134787920"/>
      </p:ext>
    </p:extLst>
  </p:cSld>
  <p:clrMap bg1="lt1" tx1="dk1" bg2="lt2" tx2="dk2" accent1="accent1" accent2="accent2" accent3="accent3" accent4="accent4" accent5="accent5" accent6="accent6" hlink="hlink" folHlink="folHlink"/>
  <p:notesStyle>
    <a:lvl1pPr marL="0" algn="l" defTabSz="1168237" rtl="0" eaLnBrk="1" latinLnBrk="0" hangingPunct="1">
      <a:defRPr sz="1500" kern="1200">
        <a:solidFill>
          <a:schemeClr val="tx1"/>
        </a:solidFill>
        <a:latin typeface="+mn-lt"/>
        <a:ea typeface="+mn-ea"/>
        <a:cs typeface="+mn-cs"/>
      </a:defRPr>
    </a:lvl1pPr>
    <a:lvl2pPr marL="584119" algn="l" defTabSz="1168237" rtl="0" eaLnBrk="1" latinLnBrk="0" hangingPunct="1">
      <a:defRPr sz="1500" kern="1200">
        <a:solidFill>
          <a:schemeClr val="tx1"/>
        </a:solidFill>
        <a:latin typeface="+mn-lt"/>
        <a:ea typeface="+mn-ea"/>
        <a:cs typeface="+mn-cs"/>
      </a:defRPr>
    </a:lvl2pPr>
    <a:lvl3pPr marL="1168237" algn="l" defTabSz="1168237" rtl="0" eaLnBrk="1" latinLnBrk="0" hangingPunct="1">
      <a:defRPr sz="1500" kern="1200">
        <a:solidFill>
          <a:schemeClr val="tx1"/>
        </a:solidFill>
        <a:latin typeface="+mn-lt"/>
        <a:ea typeface="+mn-ea"/>
        <a:cs typeface="+mn-cs"/>
      </a:defRPr>
    </a:lvl3pPr>
    <a:lvl4pPr marL="1752356" algn="l" defTabSz="1168237" rtl="0" eaLnBrk="1" latinLnBrk="0" hangingPunct="1">
      <a:defRPr sz="1500" kern="1200">
        <a:solidFill>
          <a:schemeClr val="tx1"/>
        </a:solidFill>
        <a:latin typeface="+mn-lt"/>
        <a:ea typeface="+mn-ea"/>
        <a:cs typeface="+mn-cs"/>
      </a:defRPr>
    </a:lvl4pPr>
    <a:lvl5pPr marL="2336475" algn="l" defTabSz="1168237" rtl="0" eaLnBrk="1" latinLnBrk="0" hangingPunct="1">
      <a:defRPr sz="1500" kern="1200">
        <a:solidFill>
          <a:schemeClr val="tx1"/>
        </a:solidFill>
        <a:latin typeface="+mn-lt"/>
        <a:ea typeface="+mn-ea"/>
        <a:cs typeface="+mn-cs"/>
      </a:defRPr>
    </a:lvl5pPr>
    <a:lvl6pPr marL="2920594" algn="l" defTabSz="1168237" rtl="0" eaLnBrk="1" latinLnBrk="0" hangingPunct="1">
      <a:defRPr sz="1500" kern="1200">
        <a:solidFill>
          <a:schemeClr val="tx1"/>
        </a:solidFill>
        <a:latin typeface="+mn-lt"/>
        <a:ea typeface="+mn-ea"/>
        <a:cs typeface="+mn-cs"/>
      </a:defRPr>
    </a:lvl6pPr>
    <a:lvl7pPr marL="3504712" algn="l" defTabSz="1168237" rtl="0" eaLnBrk="1" latinLnBrk="0" hangingPunct="1">
      <a:defRPr sz="1500" kern="1200">
        <a:solidFill>
          <a:schemeClr val="tx1"/>
        </a:solidFill>
        <a:latin typeface="+mn-lt"/>
        <a:ea typeface="+mn-ea"/>
        <a:cs typeface="+mn-cs"/>
      </a:defRPr>
    </a:lvl7pPr>
    <a:lvl8pPr marL="4088831" algn="l" defTabSz="1168237" rtl="0" eaLnBrk="1" latinLnBrk="0" hangingPunct="1">
      <a:defRPr sz="1500" kern="1200">
        <a:solidFill>
          <a:schemeClr val="tx1"/>
        </a:solidFill>
        <a:latin typeface="+mn-lt"/>
        <a:ea typeface="+mn-ea"/>
        <a:cs typeface="+mn-cs"/>
      </a:defRPr>
    </a:lvl8pPr>
    <a:lvl9pPr marL="4672950" algn="l" defTabSz="1168237" rtl="0" eaLnBrk="1" latinLnBrk="0" hangingPunct="1">
      <a:defRPr sz="1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3</a:t>
            </a:fld>
            <a:endParaRPr lang="es-ES_tradnl"/>
          </a:p>
        </p:txBody>
      </p:sp>
    </p:spTree>
    <p:extLst>
      <p:ext uri="{BB962C8B-B14F-4D97-AF65-F5344CB8AC3E}">
        <p14:creationId xmlns:p14="http://schemas.microsoft.com/office/powerpoint/2010/main" val="3572780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18</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19</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20</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21</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22</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23</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24</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25</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7</a:t>
            </a:fld>
            <a:endParaRPr lang="es-ES_tradnl"/>
          </a:p>
        </p:txBody>
      </p:sp>
    </p:spTree>
    <p:extLst>
      <p:ext uri="{BB962C8B-B14F-4D97-AF65-F5344CB8AC3E}">
        <p14:creationId xmlns:p14="http://schemas.microsoft.com/office/powerpoint/2010/main" val="2623646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9</a:t>
            </a:fld>
            <a:endParaRPr lang="es-ES_tradnl"/>
          </a:p>
        </p:txBody>
      </p:sp>
    </p:spTree>
    <p:extLst>
      <p:ext uri="{BB962C8B-B14F-4D97-AF65-F5344CB8AC3E}">
        <p14:creationId xmlns:p14="http://schemas.microsoft.com/office/powerpoint/2010/main" val="340508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12</a:t>
            </a:fld>
            <a:endParaRPr lang="es-ES_tradnl"/>
          </a:p>
        </p:txBody>
      </p:sp>
    </p:spTree>
    <p:extLst>
      <p:ext uri="{BB962C8B-B14F-4D97-AF65-F5344CB8AC3E}">
        <p14:creationId xmlns:p14="http://schemas.microsoft.com/office/powerpoint/2010/main" val="1102899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r>
              <a:rPr lang="es-ES" dirty="0"/>
              <a:t>No</a:t>
            </a:r>
            <a:r>
              <a:rPr lang="es-ES" baseline="0" dirty="0"/>
              <a:t> sé como se quita tanto </a:t>
            </a:r>
            <a:r>
              <a:rPr lang="es-ES" baseline="0"/>
              <a:t>azul. </a:t>
            </a:r>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13</a:t>
            </a:fld>
            <a:endParaRPr lang="es-ES_tradnl"/>
          </a:p>
        </p:txBody>
      </p:sp>
    </p:spTree>
    <p:extLst>
      <p:ext uri="{BB962C8B-B14F-4D97-AF65-F5344CB8AC3E}">
        <p14:creationId xmlns:p14="http://schemas.microsoft.com/office/powerpoint/2010/main" val="2805190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14</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15</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16</a:t>
            </a:fld>
            <a:endParaRPr lang="es-ES_tradnl"/>
          </a:p>
        </p:txBody>
      </p:sp>
    </p:spTree>
    <p:extLst>
      <p:ext uri="{BB962C8B-B14F-4D97-AF65-F5344CB8AC3E}">
        <p14:creationId xmlns:p14="http://schemas.microsoft.com/office/powerpoint/2010/main" val="11471783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766763" y="744538"/>
            <a:ext cx="5264150" cy="3722687"/>
          </a:xfrm>
        </p:spPr>
      </p:sp>
      <p:sp>
        <p:nvSpPr>
          <p:cNvPr id="3" name="2 Marcador de notas"/>
          <p:cNvSpPr>
            <a:spLocks noGrp="1"/>
          </p:cNvSpPr>
          <p:nvPr>
            <p:ph type="body" idx="1"/>
          </p:nvPr>
        </p:nvSpPr>
        <p:spPr/>
        <p:txBody>
          <a:bodyPr/>
          <a:lstStyle/>
          <a:p>
            <a:endParaRPr lang="es-ES_tradnl" dirty="0"/>
          </a:p>
        </p:txBody>
      </p:sp>
      <p:sp>
        <p:nvSpPr>
          <p:cNvPr id="4" name="3 Marcador de número de diapositiva"/>
          <p:cNvSpPr>
            <a:spLocks noGrp="1"/>
          </p:cNvSpPr>
          <p:nvPr>
            <p:ph type="sldNum" sz="quarter" idx="10"/>
          </p:nvPr>
        </p:nvSpPr>
        <p:spPr/>
        <p:txBody>
          <a:bodyPr/>
          <a:lstStyle/>
          <a:p>
            <a:fld id="{0D0D3CE9-6F64-4982-90BA-F512FF793633}" type="slidenum">
              <a:rPr lang="es-ES_tradnl" smtClean="0"/>
              <a:t>17</a:t>
            </a:fld>
            <a:endParaRPr lang="es-ES_tradnl"/>
          </a:p>
        </p:txBody>
      </p:sp>
    </p:spTree>
    <p:extLst>
      <p:ext uri="{BB962C8B-B14F-4D97-AF65-F5344CB8AC3E}">
        <p14:creationId xmlns:p14="http://schemas.microsoft.com/office/powerpoint/2010/main" val="1147178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INTERIOR UN CONTENIDO">
    <p:spTree>
      <p:nvGrpSpPr>
        <p:cNvPr id="1" name=""/>
        <p:cNvGrpSpPr/>
        <p:nvPr/>
      </p:nvGrpSpPr>
      <p:grpSpPr>
        <a:xfrm>
          <a:off x="0" y="0"/>
          <a:ext cx="0" cy="0"/>
          <a:chOff x="0" y="0"/>
          <a:chExt cx="0" cy="0"/>
        </a:xfrm>
      </p:grpSpPr>
      <p:sp>
        <p:nvSpPr>
          <p:cNvPr id="7" name="6 Rectángulo"/>
          <p:cNvSpPr/>
          <p:nvPr userDrawn="1"/>
        </p:nvSpPr>
        <p:spPr>
          <a:xfrm>
            <a:off x="0" y="0"/>
            <a:ext cx="10693400" cy="1008000"/>
          </a:xfrm>
          <a:prstGeom prst="rect">
            <a:avLst/>
          </a:prstGeom>
          <a:solidFill>
            <a:srgbClr val="002E54"/>
          </a:solidFill>
          <a:ln>
            <a:noFill/>
          </a:ln>
        </p:spPr>
        <p:style>
          <a:lnRef idx="2">
            <a:schemeClr val="accent1">
              <a:shade val="50000"/>
            </a:schemeClr>
          </a:lnRef>
          <a:fillRef idx="1">
            <a:schemeClr val="accent1"/>
          </a:fillRef>
          <a:effectRef idx="0">
            <a:schemeClr val="accent1"/>
          </a:effectRef>
          <a:fontRef idx="minor">
            <a:schemeClr val="lt1"/>
          </a:fontRef>
        </p:style>
        <p:txBody>
          <a:bodyPr lIns="112343" tIns="56172" rIns="112343" bIns="56172" spcCol="0" rtlCol="0" anchor="ctr"/>
          <a:lstStyle/>
          <a:p>
            <a:pPr algn="ctr"/>
            <a:endParaRPr lang="es-ES_tradnl"/>
          </a:p>
        </p:txBody>
      </p:sp>
      <p:sp>
        <p:nvSpPr>
          <p:cNvPr id="9" name="1 Marcador de número de diapositiva"/>
          <p:cNvSpPr>
            <a:spLocks noGrp="1"/>
          </p:cNvSpPr>
          <p:nvPr>
            <p:ph type="sldNum" sz="quarter" idx="4"/>
          </p:nvPr>
        </p:nvSpPr>
        <p:spPr>
          <a:xfrm>
            <a:off x="0" y="6930672"/>
            <a:ext cx="642521" cy="402567"/>
          </a:xfrm>
          <a:prstGeom prst="rect">
            <a:avLst/>
          </a:prstGeom>
          <a:solidFill>
            <a:schemeClr val="bg1"/>
          </a:solidFill>
        </p:spPr>
        <p:txBody>
          <a:bodyPr vert="horz" lIns="112343" tIns="56172" rIns="112343" bIns="56172" rtlCol="0" anchor="ctr"/>
          <a:lstStyle>
            <a:lvl1pPr algn="ctr">
              <a:defRPr sz="1500" b="1">
                <a:solidFill>
                  <a:srgbClr val="002E54"/>
                </a:solidFill>
                <a:latin typeface="Arial" panose="020B0604020202020204" pitchFamily="34" charset="0"/>
                <a:cs typeface="Arial" panose="020B0604020202020204" pitchFamily="34" charset="0"/>
              </a:defRPr>
            </a:lvl1pPr>
          </a:lstStyle>
          <a:p>
            <a:fld id="{6CD32176-65D9-4359-8594-D1C589AFA430}" type="slidenum">
              <a:rPr lang="es-ES_tradnl" smtClean="0"/>
              <a:pPr/>
              <a:t>‹Nº›</a:t>
            </a:fld>
            <a:endParaRPr lang="es-ES_tradnl" dirty="0"/>
          </a:p>
        </p:txBody>
      </p:sp>
    </p:spTree>
    <p:extLst>
      <p:ext uri="{BB962C8B-B14F-4D97-AF65-F5344CB8AC3E}">
        <p14:creationId xmlns:p14="http://schemas.microsoft.com/office/powerpoint/2010/main" val="6563739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INTERIOR UN CONTENIDO">
    <p:spTree>
      <p:nvGrpSpPr>
        <p:cNvPr id="1" name=""/>
        <p:cNvGrpSpPr/>
        <p:nvPr/>
      </p:nvGrpSpPr>
      <p:grpSpPr>
        <a:xfrm>
          <a:off x="0" y="0"/>
          <a:ext cx="0" cy="0"/>
          <a:chOff x="0" y="0"/>
          <a:chExt cx="0" cy="0"/>
        </a:xfrm>
      </p:grpSpPr>
      <p:sp>
        <p:nvSpPr>
          <p:cNvPr id="7" name="6 Rectángulo"/>
          <p:cNvSpPr/>
          <p:nvPr userDrawn="1"/>
        </p:nvSpPr>
        <p:spPr>
          <a:xfrm>
            <a:off x="0" y="-1"/>
            <a:ext cx="10693400" cy="828304"/>
          </a:xfrm>
          <a:prstGeom prst="rect">
            <a:avLst/>
          </a:prstGeom>
          <a:solidFill>
            <a:srgbClr val="002E54"/>
          </a:solidFill>
          <a:ln>
            <a:noFill/>
          </a:ln>
        </p:spPr>
        <p:style>
          <a:lnRef idx="2">
            <a:schemeClr val="accent1">
              <a:shade val="50000"/>
            </a:schemeClr>
          </a:lnRef>
          <a:fillRef idx="1">
            <a:schemeClr val="accent1"/>
          </a:fillRef>
          <a:effectRef idx="0">
            <a:schemeClr val="accent1"/>
          </a:effectRef>
          <a:fontRef idx="minor">
            <a:schemeClr val="lt1"/>
          </a:fontRef>
        </p:style>
        <p:txBody>
          <a:bodyPr lIns="112343" tIns="56172" rIns="112343" bIns="56172" spcCol="0" rtlCol="0" anchor="ctr"/>
          <a:lstStyle/>
          <a:p>
            <a:pPr algn="ctr"/>
            <a:endParaRPr lang="es-ES_tradnl"/>
          </a:p>
        </p:txBody>
      </p:sp>
      <p:sp>
        <p:nvSpPr>
          <p:cNvPr id="9" name="1 Marcador de número de diapositiva"/>
          <p:cNvSpPr>
            <a:spLocks noGrp="1"/>
          </p:cNvSpPr>
          <p:nvPr>
            <p:ph type="sldNum" sz="quarter" idx="4"/>
          </p:nvPr>
        </p:nvSpPr>
        <p:spPr>
          <a:xfrm>
            <a:off x="0" y="6930672"/>
            <a:ext cx="642521" cy="402567"/>
          </a:xfrm>
          <a:prstGeom prst="rect">
            <a:avLst/>
          </a:prstGeom>
          <a:solidFill>
            <a:schemeClr val="bg1"/>
          </a:solidFill>
        </p:spPr>
        <p:txBody>
          <a:bodyPr vert="horz" lIns="112343" tIns="56172" rIns="112343" bIns="56172" rtlCol="0" anchor="ctr"/>
          <a:lstStyle>
            <a:lvl1pPr algn="ctr">
              <a:defRPr sz="1500" b="1">
                <a:solidFill>
                  <a:srgbClr val="002E54"/>
                </a:solidFill>
                <a:latin typeface="Arial" panose="020B0604020202020204" pitchFamily="34" charset="0"/>
                <a:cs typeface="Arial" panose="020B0604020202020204" pitchFamily="34" charset="0"/>
              </a:defRPr>
            </a:lvl1pPr>
          </a:lstStyle>
          <a:p>
            <a:fld id="{6CD32176-65D9-4359-8594-D1C589AFA430}" type="slidenum">
              <a:rPr lang="es-ES_tradnl" smtClean="0"/>
              <a:pPr/>
              <a:t>‹Nº›</a:t>
            </a:fld>
            <a:endParaRPr lang="es-ES_tradnl" dirty="0"/>
          </a:p>
        </p:txBody>
      </p:sp>
    </p:spTree>
    <p:extLst>
      <p:ext uri="{BB962C8B-B14F-4D97-AF65-F5344CB8AC3E}">
        <p14:creationId xmlns:p14="http://schemas.microsoft.com/office/powerpoint/2010/main" val="20216486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INTERIOR UN CONTENIDO">
    <p:spTree>
      <p:nvGrpSpPr>
        <p:cNvPr id="1" name=""/>
        <p:cNvGrpSpPr/>
        <p:nvPr/>
      </p:nvGrpSpPr>
      <p:grpSpPr>
        <a:xfrm>
          <a:off x="0" y="0"/>
          <a:ext cx="0" cy="0"/>
          <a:chOff x="0" y="0"/>
          <a:chExt cx="0" cy="0"/>
        </a:xfrm>
      </p:grpSpPr>
      <p:sp>
        <p:nvSpPr>
          <p:cNvPr id="7" name="6 Rectángulo"/>
          <p:cNvSpPr/>
          <p:nvPr userDrawn="1"/>
        </p:nvSpPr>
        <p:spPr>
          <a:xfrm>
            <a:off x="0" y="0"/>
            <a:ext cx="10693400" cy="900312"/>
          </a:xfrm>
          <a:prstGeom prst="rect">
            <a:avLst/>
          </a:prstGeom>
          <a:solidFill>
            <a:srgbClr val="002E54"/>
          </a:solidFill>
          <a:ln>
            <a:noFill/>
          </a:ln>
        </p:spPr>
        <p:style>
          <a:lnRef idx="2">
            <a:schemeClr val="accent1">
              <a:shade val="50000"/>
            </a:schemeClr>
          </a:lnRef>
          <a:fillRef idx="1">
            <a:schemeClr val="accent1"/>
          </a:fillRef>
          <a:effectRef idx="0">
            <a:schemeClr val="accent1"/>
          </a:effectRef>
          <a:fontRef idx="minor">
            <a:schemeClr val="lt1"/>
          </a:fontRef>
        </p:style>
        <p:txBody>
          <a:bodyPr lIns="112343" tIns="56172" rIns="112343" bIns="56172" spcCol="0" rtlCol="0" anchor="ctr"/>
          <a:lstStyle/>
          <a:p>
            <a:pPr algn="ctr"/>
            <a:endParaRPr lang="es-ES_tradnl"/>
          </a:p>
        </p:txBody>
      </p:sp>
      <p:sp>
        <p:nvSpPr>
          <p:cNvPr id="9" name="1 Marcador de número de diapositiva"/>
          <p:cNvSpPr>
            <a:spLocks noGrp="1"/>
          </p:cNvSpPr>
          <p:nvPr>
            <p:ph type="sldNum" sz="quarter" idx="4"/>
          </p:nvPr>
        </p:nvSpPr>
        <p:spPr>
          <a:xfrm>
            <a:off x="0" y="6930672"/>
            <a:ext cx="642521" cy="402567"/>
          </a:xfrm>
          <a:prstGeom prst="rect">
            <a:avLst/>
          </a:prstGeom>
          <a:solidFill>
            <a:schemeClr val="bg1"/>
          </a:solidFill>
        </p:spPr>
        <p:txBody>
          <a:bodyPr vert="horz" lIns="112343" tIns="56172" rIns="112343" bIns="56172" rtlCol="0" anchor="ctr"/>
          <a:lstStyle>
            <a:lvl1pPr algn="ctr">
              <a:defRPr sz="1500" b="1">
                <a:solidFill>
                  <a:srgbClr val="002E54"/>
                </a:solidFill>
                <a:latin typeface="Arial" panose="020B0604020202020204" pitchFamily="34" charset="0"/>
                <a:cs typeface="Arial" panose="020B0604020202020204" pitchFamily="34" charset="0"/>
              </a:defRPr>
            </a:lvl1pPr>
          </a:lstStyle>
          <a:p>
            <a:fld id="{6CD32176-65D9-4359-8594-D1C589AFA430}" type="slidenum">
              <a:rPr lang="es-ES_tradnl" smtClean="0"/>
              <a:pPr/>
              <a:t>‹Nº›</a:t>
            </a:fld>
            <a:endParaRPr lang="es-ES_tradnl" dirty="0"/>
          </a:p>
        </p:txBody>
      </p:sp>
    </p:spTree>
    <p:extLst>
      <p:ext uri="{BB962C8B-B14F-4D97-AF65-F5344CB8AC3E}">
        <p14:creationId xmlns:p14="http://schemas.microsoft.com/office/powerpoint/2010/main" val="42506333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INTERIOR UN CONTENIDO">
    <p:spTree>
      <p:nvGrpSpPr>
        <p:cNvPr id="1" name=""/>
        <p:cNvGrpSpPr/>
        <p:nvPr/>
      </p:nvGrpSpPr>
      <p:grpSpPr>
        <a:xfrm>
          <a:off x="0" y="0"/>
          <a:ext cx="0" cy="0"/>
          <a:chOff x="0" y="0"/>
          <a:chExt cx="0" cy="0"/>
        </a:xfrm>
      </p:grpSpPr>
      <p:pic>
        <p:nvPicPr>
          <p:cNvPr id="3" name="Imagen 6"/>
          <p:cNvPicPr>
            <a:picLocks noChangeAspect="1"/>
          </p:cNvPicPr>
          <p:nvPr userDrawn="1"/>
        </p:nvPicPr>
        <p:blipFill>
          <a:blip r:embed="rId2" cstate="print"/>
          <a:srcRect b="84375"/>
          <a:stretch>
            <a:fillRect/>
          </a:stretch>
        </p:blipFill>
        <p:spPr bwMode="auto">
          <a:xfrm>
            <a:off x="0" y="0"/>
            <a:ext cx="10693437" cy="1001905"/>
          </a:xfrm>
          <a:prstGeom prst="rect">
            <a:avLst/>
          </a:prstGeom>
          <a:solidFill>
            <a:srgbClr val="7AB2DC"/>
          </a:solidFill>
          <a:ln w="9525">
            <a:noFill/>
            <a:miter lim="800000"/>
            <a:headEnd/>
            <a:tailEnd/>
          </a:ln>
        </p:spPr>
      </p:pic>
      <p:sp>
        <p:nvSpPr>
          <p:cNvPr id="4" name="1 Marcador de número de diapositiva"/>
          <p:cNvSpPr>
            <a:spLocks noGrp="1"/>
          </p:cNvSpPr>
          <p:nvPr>
            <p:ph type="sldNum" sz="quarter" idx="4"/>
          </p:nvPr>
        </p:nvSpPr>
        <p:spPr>
          <a:xfrm>
            <a:off x="0" y="6930672"/>
            <a:ext cx="642521" cy="402567"/>
          </a:xfrm>
          <a:prstGeom prst="rect">
            <a:avLst/>
          </a:prstGeom>
          <a:solidFill>
            <a:schemeClr val="bg1"/>
          </a:solidFill>
        </p:spPr>
        <p:txBody>
          <a:bodyPr vert="horz" lIns="112343" tIns="56172" rIns="112343" bIns="56172" rtlCol="0" anchor="ctr"/>
          <a:lstStyle>
            <a:lvl1pPr algn="ctr">
              <a:defRPr sz="1500" b="1">
                <a:solidFill>
                  <a:srgbClr val="002E54"/>
                </a:solidFill>
                <a:latin typeface="Arial" panose="020B0604020202020204" pitchFamily="34" charset="0"/>
                <a:cs typeface="Arial" panose="020B0604020202020204" pitchFamily="34" charset="0"/>
              </a:defRPr>
            </a:lvl1pPr>
          </a:lstStyle>
          <a:p>
            <a:fld id="{6CD32176-65D9-4359-8594-D1C589AFA430}" type="slidenum">
              <a:rPr lang="es-ES_tradnl" smtClean="0"/>
              <a:pPr/>
              <a:t>‹Nº›</a:t>
            </a:fld>
            <a:endParaRPr lang="es-ES_tradnl" dirty="0"/>
          </a:p>
        </p:txBody>
      </p:sp>
    </p:spTree>
    <p:extLst>
      <p:ext uri="{BB962C8B-B14F-4D97-AF65-F5344CB8AC3E}">
        <p14:creationId xmlns:p14="http://schemas.microsoft.com/office/powerpoint/2010/main" val="4281824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ERIOR UN CONTENI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31853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5.xml"/><Relationship Id="rId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6 Imagen"/>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897884" y="6818696"/>
            <a:ext cx="2578176" cy="576000"/>
          </a:xfrm>
          <a:prstGeom prst="rect">
            <a:avLst/>
          </a:prstGeom>
        </p:spPr>
      </p:pic>
      <p:pic>
        <p:nvPicPr>
          <p:cNvPr id="8" name="7 Imagen"/>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8188" y="7016696"/>
            <a:ext cx="6975091" cy="187200"/>
          </a:xfrm>
          <a:prstGeom prst="rect">
            <a:avLst/>
          </a:prstGeom>
        </p:spPr>
      </p:pic>
    </p:spTree>
    <p:extLst>
      <p:ext uri="{BB962C8B-B14F-4D97-AF65-F5344CB8AC3E}">
        <p14:creationId xmlns:p14="http://schemas.microsoft.com/office/powerpoint/2010/main" val="2446071353"/>
      </p:ext>
    </p:extLst>
  </p:cSld>
  <p:clrMap bg1="lt1" tx1="dk1" bg2="lt2" tx2="dk2" accent1="accent1" accent2="accent2" accent3="accent3" accent4="accent4" accent5="accent5" accent6="accent6" hlink="hlink" folHlink="folHlink"/>
  <p:sldLayoutIdLst>
    <p:sldLayoutId id="2147483660" r:id="rId1"/>
    <p:sldLayoutId id="2147483665" r:id="rId2"/>
    <p:sldLayoutId id="2147483664" r:id="rId3"/>
    <p:sldLayoutId id="2147483663" r:id="rId4"/>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1168237" rtl="0" eaLnBrk="1" latinLnBrk="0" hangingPunct="1">
        <a:spcBef>
          <a:spcPct val="0"/>
        </a:spcBef>
        <a:buNone/>
        <a:defRPr sz="5600" kern="1200">
          <a:solidFill>
            <a:schemeClr val="tx1"/>
          </a:solidFill>
          <a:latin typeface="+mj-lt"/>
          <a:ea typeface="+mj-ea"/>
          <a:cs typeface="+mj-cs"/>
        </a:defRPr>
      </a:lvl1pPr>
    </p:titleStyle>
    <p:bodyStyle>
      <a:lvl1pPr marL="438089" indent="-438089" algn="l" defTabSz="1168237" rtl="0" eaLnBrk="1" latinLnBrk="0" hangingPunct="1">
        <a:spcBef>
          <a:spcPct val="20000"/>
        </a:spcBef>
        <a:buFont typeface="Arial" panose="020B0604020202020204" pitchFamily="34" charset="0"/>
        <a:buChar char="•"/>
        <a:defRPr sz="4100" kern="1200">
          <a:solidFill>
            <a:schemeClr val="tx1"/>
          </a:solidFill>
          <a:latin typeface="+mn-lt"/>
          <a:ea typeface="+mn-ea"/>
          <a:cs typeface="+mn-cs"/>
        </a:defRPr>
      </a:lvl1pPr>
      <a:lvl2pPr marL="949193" indent="-365074" algn="l" defTabSz="1168237"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2pPr>
      <a:lvl3pPr marL="1460297" indent="-292059" algn="l" defTabSz="1168237"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3pPr>
      <a:lvl4pPr marL="2044416"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4pPr>
      <a:lvl5pPr marL="2628534"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5pPr>
      <a:lvl6pPr marL="3212653"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796772"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380890"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4965009"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es-ES_tradnl"/>
      </a:defPPr>
      <a:lvl1pPr marL="0" algn="l" defTabSz="1168237" rtl="0" eaLnBrk="1" latinLnBrk="0" hangingPunct="1">
        <a:defRPr sz="2300" kern="1200">
          <a:solidFill>
            <a:schemeClr val="tx1"/>
          </a:solidFill>
          <a:latin typeface="+mn-lt"/>
          <a:ea typeface="+mn-ea"/>
          <a:cs typeface="+mn-cs"/>
        </a:defRPr>
      </a:lvl1pPr>
      <a:lvl2pPr marL="584119" algn="l" defTabSz="1168237" rtl="0" eaLnBrk="1" latinLnBrk="0" hangingPunct="1">
        <a:defRPr sz="2300" kern="1200">
          <a:solidFill>
            <a:schemeClr val="tx1"/>
          </a:solidFill>
          <a:latin typeface="+mn-lt"/>
          <a:ea typeface="+mn-ea"/>
          <a:cs typeface="+mn-cs"/>
        </a:defRPr>
      </a:lvl2pPr>
      <a:lvl3pPr marL="1168237" algn="l" defTabSz="1168237" rtl="0" eaLnBrk="1" latinLnBrk="0" hangingPunct="1">
        <a:defRPr sz="2300" kern="1200">
          <a:solidFill>
            <a:schemeClr val="tx1"/>
          </a:solidFill>
          <a:latin typeface="+mn-lt"/>
          <a:ea typeface="+mn-ea"/>
          <a:cs typeface="+mn-cs"/>
        </a:defRPr>
      </a:lvl3pPr>
      <a:lvl4pPr marL="1752356" algn="l" defTabSz="1168237" rtl="0" eaLnBrk="1" latinLnBrk="0" hangingPunct="1">
        <a:defRPr sz="2300" kern="1200">
          <a:solidFill>
            <a:schemeClr val="tx1"/>
          </a:solidFill>
          <a:latin typeface="+mn-lt"/>
          <a:ea typeface="+mn-ea"/>
          <a:cs typeface="+mn-cs"/>
        </a:defRPr>
      </a:lvl4pPr>
      <a:lvl5pPr marL="2336475" algn="l" defTabSz="1168237" rtl="0" eaLnBrk="1" latinLnBrk="0" hangingPunct="1">
        <a:defRPr sz="2300" kern="1200">
          <a:solidFill>
            <a:schemeClr val="tx1"/>
          </a:solidFill>
          <a:latin typeface="+mn-lt"/>
          <a:ea typeface="+mn-ea"/>
          <a:cs typeface="+mn-cs"/>
        </a:defRPr>
      </a:lvl5pPr>
      <a:lvl6pPr marL="2920594" algn="l" defTabSz="1168237" rtl="0" eaLnBrk="1" latinLnBrk="0" hangingPunct="1">
        <a:defRPr sz="2300" kern="1200">
          <a:solidFill>
            <a:schemeClr val="tx1"/>
          </a:solidFill>
          <a:latin typeface="+mn-lt"/>
          <a:ea typeface="+mn-ea"/>
          <a:cs typeface="+mn-cs"/>
        </a:defRPr>
      </a:lvl6pPr>
      <a:lvl7pPr marL="3504712" algn="l" defTabSz="1168237" rtl="0" eaLnBrk="1" latinLnBrk="0" hangingPunct="1">
        <a:defRPr sz="2300" kern="1200">
          <a:solidFill>
            <a:schemeClr val="tx1"/>
          </a:solidFill>
          <a:latin typeface="+mn-lt"/>
          <a:ea typeface="+mn-ea"/>
          <a:cs typeface="+mn-cs"/>
        </a:defRPr>
      </a:lvl7pPr>
      <a:lvl8pPr marL="4088831" algn="l" defTabSz="1168237" rtl="0" eaLnBrk="1" latinLnBrk="0" hangingPunct="1">
        <a:defRPr sz="2300" kern="1200">
          <a:solidFill>
            <a:schemeClr val="tx1"/>
          </a:solidFill>
          <a:latin typeface="+mn-lt"/>
          <a:ea typeface="+mn-ea"/>
          <a:cs typeface="+mn-cs"/>
        </a:defRPr>
      </a:lvl8pPr>
      <a:lvl9pPr marL="4672950" algn="l" defTabSz="1168237" rtl="0" eaLnBrk="1" latinLnBrk="0" hangingPunct="1">
        <a:defRPr sz="2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3 Rectángulo"/>
          <p:cNvSpPr/>
          <p:nvPr userDrawn="1"/>
        </p:nvSpPr>
        <p:spPr>
          <a:xfrm>
            <a:off x="0" y="-1"/>
            <a:ext cx="10693400" cy="7561263"/>
          </a:xfrm>
          <a:prstGeom prst="rect">
            <a:avLst/>
          </a:prstGeom>
          <a:solidFill>
            <a:srgbClr val="002E54"/>
          </a:solidFill>
          <a:ln>
            <a:noFill/>
          </a:ln>
        </p:spPr>
        <p:style>
          <a:lnRef idx="2">
            <a:schemeClr val="accent1">
              <a:shade val="50000"/>
            </a:schemeClr>
          </a:lnRef>
          <a:fillRef idx="1">
            <a:schemeClr val="accent1"/>
          </a:fillRef>
          <a:effectRef idx="0">
            <a:schemeClr val="accent1"/>
          </a:effectRef>
          <a:fontRef idx="minor">
            <a:schemeClr val="lt1"/>
          </a:fontRef>
        </p:style>
        <p:txBody>
          <a:bodyPr lIns="112343" tIns="56172" rIns="112343" bIns="56172" spcCol="0" rtlCol="0" anchor="ctr"/>
          <a:lstStyle/>
          <a:p>
            <a:pPr algn="ctr"/>
            <a:endParaRPr lang="es-ES_tradnl"/>
          </a:p>
        </p:txBody>
      </p:sp>
      <p:pic>
        <p:nvPicPr>
          <p:cNvPr id="2" name="1 Image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90605" y="6106499"/>
            <a:ext cx="23199982" cy="288000"/>
          </a:xfrm>
          <a:prstGeom prst="rect">
            <a:avLst/>
          </a:prstGeom>
        </p:spPr>
      </p:pic>
      <p:pic>
        <p:nvPicPr>
          <p:cNvPr id="3" name="2 Imagen"/>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678594" y="6588943"/>
            <a:ext cx="3061584" cy="684000"/>
          </a:xfrm>
          <a:prstGeom prst="rect">
            <a:avLst/>
          </a:prstGeom>
        </p:spPr>
      </p:pic>
    </p:spTree>
    <p:extLst>
      <p:ext uri="{BB962C8B-B14F-4D97-AF65-F5344CB8AC3E}">
        <p14:creationId xmlns:p14="http://schemas.microsoft.com/office/powerpoint/2010/main" val="544267874"/>
      </p:ext>
    </p:extLst>
  </p:cSld>
  <p:clrMap bg1="lt1" tx1="dk1" bg2="lt2" tx2="dk2" accent1="accent1" accent2="accent2" accent3="accent3" accent4="accent4" accent5="accent5" accent6="accent6" hlink="hlink" folHlink="folHlink"/>
  <p:sldLayoutIdLst>
    <p:sldLayoutId id="2147483662" r:id="rId1"/>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1168237" rtl="0" eaLnBrk="1" latinLnBrk="0" hangingPunct="1">
        <a:spcBef>
          <a:spcPct val="0"/>
        </a:spcBef>
        <a:buNone/>
        <a:defRPr sz="5600" kern="1200">
          <a:solidFill>
            <a:schemeClr val="tx1"/>
          </a:solidFill>
          <a:latin typeface="+mj-lt"/>
          <a:ea typeface="+mj-ea"/>
          <a:cs typeface="+mj-cs"/>
        </a:defRPr>
      </a:lvl1pPr>
    </p:titleStyle>
    <p:bodyStyle>
      <a:lvl1pPr marL="438089" indent="-438089" algn="l" defTabSz="1168237" rtl="0" eaLnBrk="1" latinLnBrk="0" hangingPunct="1">
        <a:spcBef>
          <a:spcPct val="20000"/>
        </a:spcBef>
        <a:buFont typeface="Arial" panose="020B0604020202020204" pitchFamily="34" charset="0"/>
        <a:buChar char="•"/>
        <a:defRPr sz="4100" kern="1200">
          <a:solidFill>
            <a:schemeClr val="tx1"/>
          </a:solidFill>
          <a:latin typeface="+mn-lt"/>
          <a:ea typeface="+mn-ea"/>
          <a:cs typeface="+mn-cs"/>
        </a:defRPr>
      </a:lvl1pPr>
      <a:lvl2pPr marL="949193" indent="-365074" algn="l" defTabSz="1168237"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2pPr>
      <a:lvl3pPr marL="1460297" indent="-292059" algn="l" defTabSz="1168237"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3pPr>
      <a:lvl4pPr marL="2044416"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4pPr>
      <a:lvl5pPr marL="2628534"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5pPr>
      <a:lvl6pPr marL="3212653"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796772"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380890"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4965009" indent="-292059" algn="l" defTabSz="1168237"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es-ES_tradnl"/>
      </a:defPPr>
      <a:lvl1pPr marL="0" algn="l" defTabSz="1168237" rtl="0" eaLnBrk="1" latinLnBrk="0" hangingPunct="1">
        <a:defRPr sz="2300" kern="1200">
          <a:solidFill>
            <a:schemeClr val="tx1"/>
          </a:solidFill>
          <a:latin typeface="+mn-lt"/>
          <a:ea typeface="+mn-ea"/>
          <a:cs typeface="+mn-cs"/>
        </a:defRPr>
      </a:lvl1pPr>
      <a:lvl2pPr marL="584119" algn="l" defTabSz="1168237" rtl="0" eaLnBrk="1" latinLnBrk="0" hangingPunct="1">
        <a:defRPr sz="2300" kern="1200">
          <a:solidFill>
            <a:schemeClr val="tx1"/>
          </a:solidFill>
          <a:latin typeface="+mn-lt"/>
          <a:ea typeface="+mn-ea"/>
          <a:cs typeface="+mn-cs"/>
        </a:defRPr>
      </a:lvl2pPr>
      <a:lvl3pPr marL="1168237" algn="l" defTabSz="1168237" rtl="0" eaLnBrk="1" latinLnBrk="0" hangingPunct="1">
        <a:defRPr sz="2300" kern="1200">
          <a:solidFill>
            <a:schemeClr val="tx1"/>
          </a:solidFill>
          <a:latin typeface="+mn-lt"/>
          <a:ea typeface="+mn-ea"/>
          <a:cs typeface="+mn-cs"/>
        </a:defRPr>
      </a:lvl3pPr>
      <a:lvl4pPr marL="1752356" algn="l" defTabSz="1168237" rtl="0" eaLnBrk="1" latinLnBrk="0" hangingPunct="1">
        <a:defRPr sz="2300" kern="1200">
          <a:solidFill>
            <a:schemeClr val="tx1"/>
          </a:solidFill>
          <a:latin typeface="+mn-lt"/>
          <a:ea typeface="+mn-ea"/>
          <a:cs typeface="+mn-cs"/>
        </a:defRPr>
      </a:lvl4pPr>
      <a:lvl5pPr marL="2336475" algn="l" defTabSz="1168237" rtl="0" eaLnBrk="1" latinLnBrk="0" hangingPunct="1">
        <a:defRPr sz="2300" kern="1200">
          <a:solidFill>
            <a:schemeClr val="tx1"/>
          </a:solidFill>
          <a:latin typeface="+mn-lt"/>
          <a:ea typeface="+mn-ea"/>
          <a:cs typeface="+mn-cs"/>
        </a:defRPr>
      </a:lvl5pPr>
      <a:lvl6pPr marL="2920594" algn="l" defTabSz="1168237" rtl="0" eaLnBrk="1" latinLnBrk="0" hangingPunct="1">
        <a:defRPr sz="2300" kern="1200">
          <a:solidFill>
            <a:schemeClr val="tx1"/>
          </a:solidFill>
          <a:latin typeface="+mn-lt"/>
          <a:ea typeface="+mn-ea"/>
          <a:cs typeface="+mn-cs"/>
        </a:defRPr>
      </a:lvl6pPr>
      <a:lvl7pPr marL="3504712" algn="l" defTabSz="1168237" rtl="0" eaLnBrk="1" latinLnBrk="0" hangingPunct="1">
        <a:defRPr sz="2300" kern="1200">
          <a:solidFill>
            <a:schemeClr val="tx1"/>
          </a:solidFill>
          <a:latin typeface="+mn-lt"/>
          <a:ea typeface="+mn-ea"/>
          <a:cs typeface="+mn-cs"/>
        </a:defRPr>
      </a:lvl7pPr>
      <a:lvl8pPr marL="4088831" algn="l" defTabSz="1168237" rtl="0" eaLnBrk="1" latinLnBrk="0" hangingPunct="1">
        <a:defRPr sz="2300" kern="1200">
          <a:solidFill>
            <a:schemeClr val="tx1"/>
          </a:solidFill>
          <a:latin typeface="+mn-lt"/>
          <a:ea typeface="+mn-ea"/>
          <a:cs typeface="+mn-cs"/>
        </a:defRPr>
      </a:lvl8pPr>
      <a:lvl9pPr marL="4672950" algn="l" defTabSz="1168237"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s://sepe.es/SiteSepe/contenidos/COVID-19/documentos/documentacion-ERTE/Plantilla-SOLICITUD-COLECTIVA-FIJDIS-19v-1.xlsx" TargetMode="Externa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hyperlink" Target="https://sede.sepe.gob.es/FijDisCov19Web/flows/solicitud" TargetMode="Externa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3" Type="http://schemas.openxmlformats.org/officeDocument/2006/relationships/hyperlink" Target="https://sede.sepe.gob.es/portalSede/flows/inicio"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sede.sepe.gob.es/contenidosSede/generico.do?pagina=/contenidos/sede_virtual/sv00A1.html"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sede.sepe.gob.es/ValErteCov19Web/flows/solicitud"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5.xm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hyperlink" Target="https://www.sepe.es/SiteSepe/contenidos/COVID-19/documentos/Plantilla-ERES--COVID-19-v19-Env.xls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sede.sepe.gob.es/portalSede/procedimientos-y-servicios/empresas/proteccion-por-desempleo/certific-2/certific-2-periodos-actividad.html" TargetMode="External"/><Relationship Id="rId4" Type="http://schemas.openxmlformats.org/officeDocument/2006/relationships/hyperlink" Target="https://sede.sepe.gob.es/ValErteCov19Web/flows/solicitud" TargetMode="Externa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CuadroTexto"/>
          <p:cNvSpPr txBox="1"/>
          <p:nvPr/>
        </p:nvSpPr>
        <p:spPr>
          <a:xfrm>
            <a:off x="162124" y="1260351"/>
            <a:ext cx="10441960" cy="3565062"/>
          </a:xfrm>
          <a:prstGeom prst="rect">
            <a:avLst/>
          </a:prstGeom>
          <a:noFill/>
        </p:spPr>
        <p:txBody>
          <a:bodyPr wrap="square" lIns="116824" tIns="58412" rIns="116824" bIns="58412" rtlCol="0">
            <a:spAutoFit/>
          </a:bodyPr>
          <a:lstStyle/>
          <a:p>
            <a:pPr lvl="0" algn="ctr"/>
            <a:r>
              <a:rPr lang="es-ES" sz="4400" b="1" dirty="0">
                <a:solidFill>
                  <a:schemeClr val="bg1"/>
                </a:solidFill>
              </a:rPr>
              <a:t>Cuestiones de  procedimiento</a:t>
            </a:r>
            <a:br>
              <a:rPr lang="es-ES" sz="4400" b="1" dirty="0">
                <a:solidFill>
                  <a:schemeClr val="bg1"/>
                </a:solidFill>
              </a:rPr>
            </a:br>
            <a:r>
              <a:rPr lang="es-ES" sz="4400" b="1" dirty="0">
                <a:solidFill>
                  <a:schemeClr val="bg1"/>
                </a:solidFill>
              </a:rPr>
              <a:t>sobre  la gestión de los </a:t>
            </a:r>
            <a:r>
              <a:rPr lang="es-ES" sz="4400" b="1" dirty="0" smtClean="0">
                <a:solidFill>
                  <a:schemeClr val="bg1"/>
                </a:solidFill>
              </a:rPr>
              <a:t>ERTE y la protección de los trabajadores fijos discontinuos</a:t>
            </a:r>
            <a:r>
              <a:rPr lang="es-ES" sz="4400" b="1" dirty="0">
                <a:solidFill>
                  <a:schemeClr val="bg1"/>
                </a:solidFill>
              </a:rPr>
              <a:t/>
            </a:r>
            <a:br>
              <a:rPr lang="es-ES" sz="4400" b="1" dirty="0">
                <a:solidFill>
                  <a:schemeClr val="bg1"/>
                </a:solidFill>
              </a:rPr>
            </a:br>
            <a:r>
              <a:rPr lang="es-ES" sz="4400" b="1" dirty="0">
                <a:solidFill>
                  <a:schemeClr val="bg1"/>
                </a:solidFill>
              </a:rPr>
              <a:t>a partir </a:t>
            </a:r>
            <a:r>
              <a:rPr lang="es-ES" sz="4400" b="1" dirty="0" smtClean="0">
                <a:solidFill>
                  <a:schemeClr val="bg1"/>
                </a:solidFill>
              </a:rPr>
              <a:t>de los Reales Decretos leyes </a:t>
            </a:r>
            <a:r>
              <a:rPr lang="es-ES" sz="4800" b="1" dirty="0" smtClean="0">
                <a:solidFill>
                  <a:schemeClr val="bg1"/>
                </a:solidFill>
              </a:rPr>
              <a:t>30/2020  -  </a:t>
            </a:r>
            <a:r>
              <a:rPr lang="es-ES" sz="4800" b="1" dirty="0">
                <a:solidFill>
                  <a:schemeClr val="bg1"/>
                </a:solidFill>
              </a:rPr>
              <a:t>2/2021 </a:t>
            </a:r>
            <a:r>
              <a:rPr lang="es-ES" sz="4800" b="1" dirty="0" smtClean="0">
                <a:solidFill>
                  <a:schemeClr val="bg1"/>
                </a:solidFill>
              </a:rPr>
              <a:t> -  11/2021 </a:t>
            </a:r>
            <a:endParaRPr lang="es-ES_tradnl" sz="4800" b="1" dirty="0">
              <a:solidFill>
                <a:schemeClr val="bg1"/>
              </a:solidFill>
            </a:endParaRPr>
          </a:p>
        </p:txBody>
      </p:sp>
    </p:spTree>
    <p:extLst>
      <p:ext uri="{BB962C8B-B14F-4D97-AF65-F5344CB8AC3E}">
        <p14:creationId xmlns:p14="http://schemas.microsoft.com/office/powerpoint/2010/main" val="8104760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3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4249" y="5724868"/>
            <a:ext cx="10369152" cy="810462"/>
          </a:xfrm>
          <a:prstGeom prst="rect">
            <a:avLst/>
          </a:prstGeom>
          <a:noFill/>
        </p:spPr>
        <p:txBody>
          <a:bodyPr wrap="square" lIns="116824" tIns="58412" rIns="116824" bIns="58412" rtlCol="0">
            <a:spAutoFit/>
          </a:bodyPr>
          <a:lstStyle/>
          <a:p>
            <a:pPr algn="just" fontAlgn="base"/>
            <a:r>
              <a:rPr lang="es-ES" sz="1500" dirty="0"/>
              <a:t>La </a:t>
            </a:r>
            <a:r>
              <a:rPr lang="es-ES" sz="1500" b="1" dirty="0">
                <a:solidFill>
                  <a:schemeClr val="tx2"/>
                </a:solidFill>
              </a:rPr>
              <a:t>solicitud colectiva </a:t>
            </a:r>
            <a:r>
              <a:rPr lang="es-ES" sz="1500" dirty="0"/>
              <a:t>(Excel azul) será remitida por la empresa a través de la </a:t>
            </a:r>
            <a:r>
              <a:rPr lang="es-ES" sz="1500" b="1" dirty="0">
                <a:solidFill>
                  <a:schemeClr val="tx2"/>
                </a:solidFill>
              </a:rPr>
              <a:t>sede electrónica del SEPE: </a:t>
            </a:r>
          </a:p>
          <a:p>
            <a:pPr algn="just" fontAlgn="base"/>
            <a:r>
              <a:rPr lang="es-ES" sz="1300" dirty="0">
                <a:hlinkClick r:id="rId3"/>
              </a:rPr>
              <a:t>https://sepe.es/SiteSepe/contenidos/COVID-19/documentos/documentacion-ERTE/Plantilla-SOLICITUD-COLECTIVA-FIJDIS-19v-1.xlsx</a:t>
            </a:r>
            <a:r>
              <a:rPr lang="es-ES" sz="1300" dirty="0"/>
              <a:t>  </a:t>
            </a:r>
            <a:r>
              <a:rPr lang="es-ES" sz="1500" dirty="0"/>
              <a:t>(plantilla)</a:t>
            </a:r>
          </a:p>
          <a:p>
            <a:pPr algn="just" fontAlgn="base"/>
            <a:r>
              <a:rPr lang="es-ES" sz="1300" dirty="0">
                <a:hlinkClick r:id="rId4"/>
              </a:rPr>
              <a:t>https://sede.sepe.gob.es/FijDisCov19Web/flows/solicitud</a:t>
            </a:r>
            <a:r>
              <a:rPr lang="es-ES" sz="1300" dirty="0"/>
              <a:t>  </a:t>
            </a:r>
            <a:r>
              <a:rPr lang="es-ES" sz="1500" dirty="0"/>
              <a:t>(transacción en sede SEPE)</a:t>
            </a:r>
            <a:endParaRPr lang="es-ES_tradnl" sz="1500" dirty="0"/>
          </a:p>
        </p:txBody>
      </p:sp>
      <p:sp>
        <p:nvSpPr>
          <p:cNvPr id="9" name="8 CuadroTexto"/>
          <p:cNvSpPr txBox="1"/>
          <p:nvPr/>
        </p:nvSpPr>
        <p:spPr>
          <a:xfrm>
            <a:off x="1" y="108223"/>
            <a:ext cx="10693400" cy="702740"/>
          </a:xfrm>
          <a:prstGeom prst="rect">
            <a:avLst/>
          </a:prstGeom>
          <a:noFill/>
        </p:spPr>
        <p:txBody>
          <a:bodyPr wrap="square" lIns="116824" tIns="58412" rIns="116824" bIns="58412" rtlCol="0">
            <a:spAutoFit/>
          </a:bodyPr>
          <a:lstStyle/>
          <a:p>
            <a:pPr lvl="0" algn="r"/>
            <a:endParaRPr lang="es-ES" sz="1400" b="1" dirty="0">
              <a:solidFill>
                <a:prstClr val="white"/>
              </a:solidFill>
            </a:endParaRPr>
          </a:p>
          <a:p>
            <a:pPr lvl="0" algn="ctr"/>
            <a:r>
              <a:rPr lang="es-ES" sz="2400" b="1" dirty="0">
                <a:solidFill>
                  <a:prstClr val="white"/>
                </a:solidFill>
              </a:rPr>
              <a:t>6. Trabajadores FD con medidas extraordinarias COVID-19 que finalizan campaña</a:t>
            </a:r>
          </a:p>
        </p:txBody>
      </p:sp>
      <p:sp>
        <p:nvSpPr>
          <p:cNvPr id="6" name="2 Marcador de número de diapositiva"/>
          <p:cNvSpPr>
            <a:spLocks noGrp="1"/>
          </p:cNvSpPr>
          <p:nvPr>
            <p:ph type="sldNum" sz="quarter" idx="4"/>
          </p:nvPr>
        </p:nvSpPr>
        <p:spPr/>
        <p:txBody>
          <a:bodyPr/>
          <a:lstStyle/>
          <a:p>
            <a:fld id="{6CD32176-65D9-4359-8594-D1C589AFA430}" type="slidenum">
              <a:rPr lang="es-ES_tradnl" smtClean="0"/>
              <a:pPr/>
              <a:t>10</a:t>
            </a:fld>
            <a:endParaRPr lang="es-ES_tradnl" dirty="0"/>
          </a:p>
        </p:txBody>
      </p:sp>
      <p:sp>
        <p:nvSpPr>
          <p:cNvPr id="7" name="6 CuadroTexto"/>
          <p:cNvSpPr txBox="1"/>
          <p:nvPr/>
        </p:nvSpPr>
        <p:spPr>
          <a:xfrm>
            <a:off x="140720" y="988990"/>
            <a:ext cx="10369153" cy="671963"/>
          </a:xfrm>
          <a:prstGeom prst="rect">
            <a:avLst/>
          </a:prstGeom>
          <a:solidFill>
            <a:schemeClr val="accent5">
              <a:lumMod val="60000"/>
              <a:lumOff val="40000"/>
            </a:schemeClr>
          </a:solidFill>
          <a:ln>
            <a:solidFill>
              <a:schemeClr val="accent5">
                <a:lumMod val="60000"/>
                <a:lumOff val="40000"/>
              </a:schemeClr>
            </a:solidFill>
          </a:ln>
        </p:spPr>
        <p:txBody>
          <a:bodyPr wrap="square" lIns="116824" tIns="58412" rIns="116824" bIns="58412" rtlCol="0">
            <a:spAutoFit/>
          </a:bodyPr>
          <a:lstStyle/>
          <a:p>
            <a:pPr marL="110250" lvl="0" algn="just"/>
            <a:r>
              <a:rPr lang="es-ES" sz="1800" b="1" dirty="0"/>
              <a:t>Fin de campaña de los trabajadores FD que han estado en ERTE COVID-19 durante el periodo de llamamiento o han realizado su actividad habitual, como máximo hasta el 30 de septiembre de 2021:</a:t>
            </a:r>
          </a:p>
        </p:txBody>
      </p:sp>
      <p:sp>
        <p:nvSpPr>
          <p:cNvPr id="8" name="7 CuadroTexto"/>
          <p:cNvSpPr txBox="1"/>
          <p:nvPr/>
        </p:nvSpPr>
        <p:spPr>
          <a:xfrm>
            <a:off x="-258220" y="2700"/>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a partir de los </a:t>
            </a:r>
            <a:r>
              <a:rPr lang="es-ES_tradnl" sz="1400" b="1" dirty="0">
                <a:solidFill>
                  <a:prstClr val="white"/>
                </a:solidFill>
              </a:rPr>
              <a:t>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5" name="4 CuadroTexto"/>
          <p:cNvSpPr txBox="1"/>
          <p:nvPr/>
        </p:nvSpPr>
        <p:spPr>
          <a:xfrm>
            <a:off x="643469" y="6764689"/>
            <a:ext cx="2088232" cy="230832"/>
          </a:xfrm>
          <a:prstGeom prst="rect">
            <a:avLst/>
          </a:prstGeom>
          <a:noFill/>
        </p:spPr>
        <p:txBody>
          <a:bodyPr wrap="square" rtlCol="0">
            <a:spAutoFit/>
          </a:bodyPr>
          <a:lstStyle/>
          <a:p>
            <a:r>
              <a:rPr lang="es-ES" sz="900" dirty="0"/>
              <a:t>Contenido actualizado </a:t>
            </a:r>
            <a:r>
              <a:rPr lang="es-ES" sz="900" dirty="0" smtClean="0"/>
              <a:t>11/06/2021</a:t>
            </a:r>
            <a:endParaRPr lang="es-ES_tradnl" sz="900" dirty="0"/>
          </a:p>
        </p:txBody>
      </p:sp>
      <p:sp>
        <p:nvSpPr>
          <p:cNvPr id="10" name="17 Rectángulo">
            <a:extLst>
              <a:ext uri="{FF2B5EF4-FFF2-40B4-BE49-F238E27FC236}">
                <a16:creationId xmlns:a16="http://schemas.microsoft.com/office/drawing/2014/main" id="{99763899-D450-4ED6-AF48-40BBE5439102}"/>
              </a:ext>
            </a:extLst>
          </p:cNvPr>
          <p:cNvSpPr/>
          <p:nvPr/>
        </p:nvSpPr>
        <p:spPr>
          <a:xfrm>
            <a:off x="236817" y="1741643"/>
            <a:ext cx="10219765" cy="3757439"/>
          </a:xfrm>
          <a:prstGeom prst="rect">
            <a:avLst/>
          </a:prstGeom>
          <a:ln>
            <a:solidFill>
              <a:schemeClr val="accent1"/>
            </a:solidFill>
          </a:ln>
        </p:spPr>
        <p:txBody>
          <a:bodyPr wrap="square">
            <a:spAutoFit/>
          </a:bodyPr>
          <a:lstStyle/>
          <a:p>
            <a:pPr marL="110250" algn="just"/>
            <a:r>
              <a:rPr lang="es-ES" sz="1800" b="1" dirty="0">
                <a:solidFill>
                  <a:srgbClr val="1F497D"/>
                </a:solidFill>
              </a:rPr>
              <a:t>Según la situación anterior del trabajador FD al llamamiento, procederá:</a:t>
            </a:r>
          </a:p>
          <a:p>
            <a:pPr marL="627063" lvl="1" indent="-361950" algn="just">
              <a:buFont typeface="+mj-lt"/>
              <a:buAutoNum type="arabicPeriod"/>
            </a:pPr>
            <a:r>
              <a:rPr lang="es-ES" sz="1800" b="1" dirty="0">
                <a:solidFill>
                  <a:srgbClr val="1F497D"/>
                </a:solidFill>
              </a:rPr>
              <a:t>La reanudación de la prestación extraordinaria de fijos discontinuos (art. 9.1 RDL 30/2020) si la tuviera suspendida por la incorporación a la actividad. </a:t>
            </a:r>
            <a:r>
              <a:rPr lang="es-ES" sz="1800" b="1" dirty="0">
                <a:solidFill>
                  <a:srgbClr val="56B1CA"/>
                </a:solidFill>
              </a:rPr>
              <a:t>La empresa remitirá la solicitud colectiva (Excel azul) a través del transaccional en la sede del SEPE.</a:t>
            </a:r>
          </a:p>
          <a:p>
            <a:pPr marL="627063" lvl="1" indent="-361950" algn="just">
              <a:buFont typeface="+mj-lt"/>
              <a:buAutoNum type="arabicPeriod"/>
            </a:pPr>
            <a:r>
              <a:rPr lang="es-ES" sz="1800" b="1" dirty="0">
                <a:solidFill>
                  <a:srgbClr val="1F497D"/>
                </a:solidFill>
              </a:rPr>
              <a:t>La reanudación de la medida del articulo 25.6 letras b) a d) suspendida por la incorporación a la actividad.  </a:t>
            </a:r>
            <a:r>
              <a:rPr lang="es-ES" sz="1800" b="1" dirty="0">
                <a:solidFill>
                  <a:srgbClr val="00B050"/>
                </a:solidFill>
              </a:rPr>
              <a:t>El trabajador solicitará individualmente ante el SEPE.</a:t>
            </a:r>
          </a:p>
          <a:p>
            <a:pPr marL="627063" lvl="1" indent="-361950" algn="just">
              <a:buFont typeface="+mj-lt"/>
              <a:buAutoNum type="arabicPeriod"/>
            </a:pPr>
            <a:r>
              <a:rPr lang="es-ES" sz="1800" b="1" dirty="0">
                <a:solidFill>
                  <a:srgbClr val="1F497D"/>
                </a:solidFill>
              </a:rPr>
              <a:t>El alta inicial de la prestación extraordinaria si durante todo o parte del último periodo teórico de actividad estuvo en ERTE COVID-19 (art. 9.1 RDL 30/2020). </a:t>
            </a:r>
            <a:r>
              <a:rPr lang="es-ES" sz="1800" b="1" dirty="0">
                <a:solidFill>
                  <a:srgbClr val="56B1CA"/>
                </a:solidFill>
              </a:rPr>
              <a:t>La empresa remitirá la solicitud colectiva (Excel azul) a través del transaccional en la sede del SEPE.</a:t>
            </a:r>
            <a:endParaRPr lang="es-ES" sz="1800" b="1" dirty="0">
              <a:solidFill>
                <a:srgbClr val="1F497D"/>
              </a:solidFill>
            </a:endParaRPr>
          </a:p>
          <a:p>
            <a:pPr marL="627063" lvl="1" indent="-361950" algn="just">
              <a:buFont typeface="+mj-lt"/>
              <a:buAutoNum type="arabicPeriod"/>
            </a:pPr>
            <a:r>
              <a:rPr lang="es-ES" sz="1800" b="1" dirty="0">
                <a:solidFill>
                  <a:srgbClr val="1F497D"/>
                </a:solidFill>
              </a:rPr>
              <a:t> El alta inicial de la prestación extraordinaria si anteriormente fue beneficiario de alguna otra medida del art. 25.6 RDL 8/2020 (art. </a:t>
            </a:r>
            <a:r>
              <a:rPr lang="es-ES" sz="1800" b="1" dirty="0" smtClean="0">
                <a:solidFill>
                  <a:srgbClr val="1F497D"/>
                </a:solidFill>
              </a:rPr>
              <a:t>9.2 </a:t>
            </a:r>
            <a:r>
              <a:rPr lang="es-ES" sz="1800" b="1" dirty="0">
                <a:solidFill>
                  <a:srgbClr val="1F497D"/>
                </a:solidFill>
              </a:rPr>
              <a:t>RDL 30/2020</a:t>
            </a:r>
            <a:r>
              <a:rPr lang="es-ES" sz="1800" b="1" dirty="0" smtClean="0">
                <a:solidFill>
                  <a:srgbClr val="1F497D"/>
                </a:solidFill>
              </a:rPr>
              <a:t>). </a:t>
            </a:r>
            <a:r>
              <a:rPr lang="es-ES" sz="1800" b="1" dirty="0">
                <a:solidFill>
                  <a:srgbClr val="00B050"/>
                </a:solidFill>
              </a:rPr>
              <a:t>El trabajador solicitará </a:t>
            </a:r>
            <a:r>
              <a:rPr lang="es-ES" sz="1800" b="1" dirty="0" smtClean="0">
                <a:solidFill>
                  <a:srgbClr val="00B050"/>
                </a:solidFill>
              </a:rPr>
              <a:t>individualmente.</a:t>
            </a:r>
            <a:endParaRPr lang="es-ES" sz="1800" b="1" dirty="0">
              <a:solidFill>
                <a:srgbClr val="00B050"/>
              </a:solidFill>
            </a:endParaRPr>
          </a:p>
          <a:p>
            <a:pPr marL="627063" lvl="1" indent="-361950" algn="just">
              <a:buFont typeface="+mj-lt"/>
              <a:buAutoNum type="arabicPeriod" startAt="5"/>
            </a:pPr>
            <a:r>
              <a:rPr lang="es-ES" sz="1800" b="1" dirty="0">
                <a:solidFill>
                  <a:srgbClr val="1F497D"/>
                </a:solidFill>
              </a:rPr>
              <a:t>Alta inicial de la prestación ordinaria de FD si nunca estuvo en ERTE ni fue beneficiario de alguna otra medida del artículo 25.6 del RDL 8/2020. </a:t>
            </a:r>
            <a:r>
              <a:rPr lang="es-ES" sz="1800" b="1" dirty="0">
                <a:solidFill>
                  <a:srgbClr val="00B050"/>
                </a:solidFill>
              </a:rPr>
              <a:t>El trabajador solicitará individualmente ante el SEPE.</a:t>
            </a:r>
            <a:endParaRPr lang="es-ES" sz="1800" b="1" dirty="0">
              <a:solidFill>
                <a:srgbClr val="1F497D"/>
              </a:solidFill>
            </a:endParaRPr>
          </a:p>
          <a:p>
            <a:pPr marL="110250" algn="just">
              <a:lnSpc>
                <a:spcPts val="500"/>
              </a:lnSpc>
            </a:pPr>
            <a:endParaRPr lang="es-ES" sz="2000" b="1" dirty="0">
              <a:solidFill>
                <a:schemeClr val="tx2"/>
              </a:solidFill>
            </a:endParaRPr>
          </a:p>
        </p:txBody>
      </p:sp>
    </p:spTree>
    <p:custDataLst>
      <p:tags r:id="rId1"/>
    </p:custDataLst>
    <p:extLst>
      <p:ext uri="{BB962C8B-B14F-4D97-AF65-F5344CB8AC3E}">
        <p14:creationId xmlns:p14="http://schemas.microsoft.com/office/powerpoint/2010/main" val="23193027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500"/>
                                        <p:tgtEl>
                                          <p:spTgt spid="7"/>
                                        </p:tgtEl>
                                      </p:cBhvr>
                                    </p:animEffect>
                                    <p:anim calcmode="lin" valueType="num">
                                      <p:cBhvr>
                                        <p:cTn id="8" dur="1500" fill="hold"/>
                                        <p:tgtEl>
                                          <p:spTgt spid="7"/>
                                        </p:tgtEl>
                                        <p:attrNameLst>
                                          <p:attrName>ppt_x</p:attrName>
                                        </p:attrNameLst>
                                      </p:cBhvr>
                                      <p:tavLst>
                                        <p:tav tm="0">
                                          <p:val>
                                            <p:strVal val="#ppt_x"/>
                                          </p:val>
                                        </p:tav>
                                        <p:tav tm="100000">
                                          <p:val>
                                            <p:strVal val="#ppt_x"/>
                                          </p:val>
                                        </p:tav>
                                      </p:tavLst>
                                    </p:anim>
                                    <p:anim calcmode="lin" valueType="num">
                                      <p:cBhvr>
                                        <p:cTn id="9" dur="15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1" presetClass="entr" presetSubtype="0" fill="hold" grpId="0" nodeType="afterEffect">
                                  <p:stCondLst>
                                    <p:cond delay="6500"/>
                                  </p:stCondLst>
                                  <p:childTnLst>
                                    <p:set>
                                      <p:cBhvr>
                                        <p:cTn id="12" dur="1" fill="hold">
                                          <p:stCondLst>
                                            <p:cond delay="0"/>
                                          </p:stCondLst>
                                        </p:cTn>
                                        <p:tgtEl>
                                          <p:spTgt spid="2">
                                            <p:txEl>
                                              <p:pRg st="0" end="0"/>
                                            </p:txEl>
                                          </p:spTgt>
                                        </p:tgtEl>
                                        <p:attrNameLst>
                                          <p:attrName>style.visibility</p:attrName>
                                        </p:attrNameLst>
                                      </p:cBhvr>
                                      <p:to>
                                        <p:strVal val="visible"/>
                                      </p:to>
                                    </p:set>
                                  </p:childTnLst>
                                </p:cTn>
                              </p:par>
                            </p:childTnLst>
                          </p:cTn>
                        </p:par>
                        <p:par>
                          <p:cTn id="13" fill="hold">
                            <p:stCondLst>
                              <p:cond delay="8000"/>
                            </p:stCondLst>
                            <p:childTnLst>
                              <p:par>
                                <p:cTn id="14" presetID="1" presetClass="entr" presetSubtype="0" fill="hold" grpId="0" nodeType="afterEffect">
                                  <p:stCondLst>
                                    <p:cond delay="6500"/>
                                  </p:stCondLst>
                                  <p:childTnLst>
                                    <p:set>
                                      <p:cBhvr>
                                        <p:cTn id="15" dur="1" fill="hold">
                                          <p:stCondLst>
                                            <p:cond delay="0"/>
                                          </p:stCondLst>
                                        </p:cTn>
                                        <p:tgtEl>
                                          <p:spTgt spid="2">
                                            <p:txEl>
                                              <p:pRg st="1" end="1"/>
                                            </p:txEl>
                                          </p:spTgt>
                                        </p:tgtEl>
                                        <p:attrNameLst>
                                          <p:attrName>style.visibility</p:attrName>
                                        </p:attrNameLst>
                                      </p:cBhvr>
                                      <p:to>
                                        <p:strVal val="visible"/>
                                      </p:to>
                                    </p:set>
                                  </p:childTnLst>
                                </p:cTn>
                              </p:par>
                            </p:childTnLst>
                          </p:cTn>
                        </p:par>
                        <p:par>
                          <p:cTn id="16" fill="hold">
                            <p:stCondLst>
                              <p:cond delay="14500"/>
                            </p:stCondLst>
                            <p:childTnLst>
                              <p:par>
                                <p:cTn id="17" presetID="1" presetClass="entr" presetSubtype="0" fill="hold" grpId="0" nodeType="afterEffect">
                                  <p:stCondLst>
                                    <p:cond delay="650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par>
                          <p:cTn id="19" fill="hold">
                            <p:stCondLst>
                              <p:cond delay="21000"/>
                            </p:stCondLst>
                            <p:childTnLst>
                              <p:par>
                                <p:cTn id="20" presetID="42" presetClass="entr" presetSubtype="0" fill="hold" grpId="0" nodeType="afterEffect">
                                  <p:stCondLst>
                                    <p:cond delay="100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2000"/>
                                        <p:tgtEl>
                                          <p:spTgt spid="10"/>
                                        </p:tgtEl>
                                      </p:cBhvr>
                                    </p:animEffect>
                                    <p:anim calcmode="lin" valueType="num">
                                      <p:cBhvr>
                                        <p:cTn id="23" dur="2000" fill="hold"/>
                                        <p:tgtEl>
                                          <p:spTgt spid="10"/>
                                        </p:tgtEl>
                                        <p:attrNameLst>
                                          <p:attrName>ppt_x</p:attrName>
                                        </p:attrNameLst>
                                      </p:cBhvr>
                                      <p:tavLst>
                                        <p:tav tm="0">
                                          <p:val>
                                            <p:strVal val="#ppt_x"/>
                                          </p:val>
                                        </p:tav>
                                        <p:tav tm="100000">
                                          <p:val>
                                            <p:strVal val="#ppt_x"/>
                                          </p:val>
                                        </p:tav>
                                      </p:tavLst>
                                    </p:anim>
                                    <p:anim calcmode="lin" valueType="num">
                                      <p:cBhvr>
                                        <p:cTn id="24" dur="2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dvAuto="2000"/>
      <p:bldP spid="7"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Marcador de número de diapositiva"/>
          <p:cNvSpPr>
            <a:spLocks noGrp="1"/>
          </p:cNvSpPr>
          <p:nvPr>
            <p:ph type="sldNum" sz="quarter" idx="4"/>
          </p:nvPr>
        </p:nvSpPr>
        <p:spPr/>
        <p:txBody>
          <a:bodyPr/>
          <a:lstStyle/>
          <a:p>
            <a:fld id="{6CD32176-65D9-4359-8594-D1C589AFA430}" type="slidenum">
              <a:rPr lang="es-ES_tradnl" smtClean="0"/>
              <a:pPr/>
              <a:t>11</a:t>
            </a:fld>
            <a:endParaRPr lang="es-ES_tradnl" dirty="0"/>
          </a:p>
        </p:txBody>
      </p:sp>
      <p:sp>
        <p:nvSpPr>
          <p:cNvPr id="7" name="6 CuadroTexto"/>
          <p:cNvSpPr txBox="1"/>
          <p:nvPr/>
        </p:nvSpPr>
        <p:spPr>
          <a:xfrm>
            <a:off x="139108" y="907987"/>
            <a:ext cx="2327272" cy="2977722"/>
          </a:xfrm>
          <a:prstGeom prst="rect">
            <a:avLst/>
          </a:prstGeom>
          <a:solidFill>
            <a:schemeClr val="accent4">
              <a:lumMod val="60000"/>
              <a:lumOff val="40000"/>
            </a:schemeClr>
          </a:solidFill>
          <a:ln>
            <a:solidFill>
              <a:schemeClr val="accent4">
                <a:lumMod val="60000"/>
                <a:lumOff val="40000"/>
              </a:schemeClr>
            </a:solidFill>
          </a:ln>
        </p:spPr>
        <p:style>
          <a:lnRef idx="2">
            <a:schemeClr val="accent1"/>
          </a:lnRef>
          <a:fillRef idx="1">
            <a:schemeClr val="lt1"/>
          </a:fillRef>
          <a:effectRef idx="0">
            <a:schemeClr val="accent1"/>
          </a:effectRef>
          <a:fontRef idx="minor">
            <a:schemeClr val="dk1"/>
          </a:fontRef>
        </p:style>
        <p:txBody>
          <a:bodyPr wrap="square" lIns="116824" tIns="58412" rIns="116824" bIns="58412" rtlCol="0">
            <a:spAutoFit/>
          </a:bodyPr>
          <a:lstStyle/>
          <a:p>
            <a:pPr marL="110250" algn="ctr">
              <a:lnSpc>
                <a:spcPts val="800"/>
              </a:lnSpc>
            </a:pPr>
            <a:endParaRPr lang="es-ES" sz="1500" b="1" dirty="0" smtClean="0">
              <a:solidFill>
                <a:schemeClr val="tx1"/>
              </a:solidFill>
            </a:endParaRPr>
          </a:p>
          <a:p>
            <a:pPr marL="110250" algn="ctr"/>
            <a:r>
              <a:rPr lang="es-ES" sz="1500" b="1" dirty="0" smtClean="0">
                <a:solidFill>
                  <a:schemeClr val="tx1"/>
                </a:solidFill>
              </a:rPr>
              <a:t>Trabajadores </a:t>
            </a:r>
            <a:r>
              <a:rPr lang="es-ES" sz="1500" b="1" dirty="0" smtClean="0">
                <a:solidFill>
                  <a:schemeClr val="tx1"/>
                </a:solidFill>
              </a:rPr>
              <a:t>FD </a:t>
            </a:r>
            <a:r>
              <a:rPr lang="es-ES" sz="1500" b="1" dirty="0" smtClean="0">
                <a:solidFill>
                  <a:schemeClr val="tx1"/>
                </a:solidFill>
              </a:rPr>
              <a:t>que, </a:t>
            </a:r>
          </a:p>
          <a:p>
            <a:pPr marL="110250" algn="ctr"/>
            <a:r>
              <a:rPr lang="es-ES" sz="1500" b="1" dirty="0" smtClean="0">
                <a:solidFill>
                  <a:schemeClr val="tx1"/>
                </a:solidFill>
              </a:rPr>
              <a:t>a la fecha de llamamiento, </a:t>
            </a:r>
            <a:r>
              <a:rPr lang="es-ES" sz="1500" b="1" dirty="0" smtClean="0">
                <a:solidFill>
                  <a:schemeClr val="tx1"/>
                </a:solidFill>
                <a:latin typeface="Arial Black" panose="020B0A04020102020204" pitchFamily="34" charset="0"/>
              </a:rPr>
              <a:t>NO</a:t>
            </a:r>
            <a:r>
              <a:rPr lang="es-ES" sz="1500" b="1" dirty="0" smtClean="0">
                <a:solidFill>
                  <a:schemeClr val="tx1"/>
                </a:solidFill>
              </a:rPr>
              <a:t> se </a:t>
            </a:r>
            <a:r>
              <a:rPr lang="es-ES" sz="1500" b="1" dirty="0" smtClean="0">
                <a:solidFill>
                  <a:schemeClr val="tx1"/>
                </a:solidFill>
              </a:rPr>
              <a:t>incorporan </a:t>
            </a:r>
            <a:r>
              <a:rPr lang="es-ES" sz="1500" b="1" dirty="0" smtClean="0">
                <a:solidFill>
                  <a:schemeClr val="tx1"/>
                </a:solidFill>
              </a:rPr>
              <a:t>a la actividad totalmente, </a:t>
            </a:r>
            <a:r>
              <a:rPr lang="es-ES" sz="1500" b="1" dirty="0" smtClean="0">
                <a:solidFill>
                  <a:schemeClr val="tx1"/>
                </a:solidFill>
              </a:rPr>
              <a:t>debido a que la empresa no puede </a:t>
            </a:r>
            <a:r>
              <a:rPr lang="es-ES" sz="1500" b="1" dirty="0" smtClean="0">
                <a:solidFill>
                  <a:schemeClr val="tx1"/>
                </a:solidFill>
              </a:rPr>
              <a:t>asignar </a:t>
            </a:r>
            <a:r>
              <a:rPr lang="es-ES" sz="1500" b="1" dirty="0" smtClean="0">
                <a:solidFill>
                  <a:schemeClr val="tx1"/>
                </a:solidFill>
              </a:rPr>
              <a:t>trabajo </a:t>
            </a:r>
            <a:r>
              <a:rPr lang="es-ES" sz="1500" b="1" dirty="0" smtClean="0">
                <a:solidFill>
                  <a:schemeClr val="tx1"/>
                </a:solidFill>
              </a:rPr>
              <a:t>para todo </a:t>
            </a:r>
            <a:r>
              <a:rPr lang="es-ES" sz="1500" b="1" dirty="0" smtClean="0">
                <a:solidFill>
                  <a:schemeClr val="tx1"/>
                </a:solidFill>
              </a:rPr>
              <a:t>o parte del </a:t>
            </a:r>
            <a:r>
              <a:rPr lang="es-ES" sz="1500" b="1" dirty="0" smtClean="0">
                <a:solidFill>
                  <a:schemeClr val="tx1"/>
                </a:solidFill>
              </a:rPr>
              <a:t>tiempo del </a:t>
            </a:r>
            <a:r>
              <a:rPr lang="es-ES" sz="1500" b="1" dirty="0">
                <a:solidFill>
                  <a:schemeClr val="tx1"/>
                </a:solidFill>
              </a:rPr>
              <a:t>contrato </a:t>
            </a:r>
            <a:r>
              <a:rPr lang="es-ES" sz="1500" b="1" dirty="0" smtClean="0">
                <a:solidFill>
                  <a:schemeClr val="tx1"/>
                </a:solidFill>
              </a:rPr>
              <a:t>debido </a:t>
            </a:r>
            <a:r>
              <a:rPr lang="es-ES" sz="1500" b="1" dirty="0">
                <a:solidFill>
                  <a:schemeClr val="tx1"/>
                </a:solidFill>
              </a:rPr>
              <a:t>a restricciones </a:t>
            </a:r>
            <a:r>
              <a:rPr lang="es-ES" sz="1500" b="1" u="sng" dirty="0" smtClean="0">
                <a:solidFill>
                  <a:schemeClr val="tx1"/>
                </a:solidFill>
              </a:rPr>
              <a:t>por la COVID-19</a:t>
            </a:r>
          </a:p>
          <a:p>
            <a:pPr marL="110250" algn="ctr">
              <a:lnSpc>
                <a:spcPts val="800"/>
              </a:lnSpc>
            </a:pPr>
            <a:endParaRPr lang="es-ES" sz="1500" b="1" u="sng" dirty="0" smtClean="0">
              <a:solidFill>
                <a:schemeClr val="tx1"/>
              </a:solidFill>
            </a:endParaRPr>
          </a:p>
          <a:p>
            <a:pPr marL="110250" algn="ctr">
              <a:lnSpc>
                <a:spcPts val="900"/>
              </a:lnSpc>
            </a:pPr>
            <a:endParaRPr lang="es-ES" sz="1500" b="1" dirty="0" smtClean="0">
              <a:solidFill>
                <a:schemeClr val="tx1"/>
              </a:solidFill>
            </a:endParaRPr>
          </a:p>
        </p:txBody>
      </p:sp>
      <p:sp>
        <p:nvSpPr>
          <p:cNvPr id="8" name="7 CuadroTexto"/>
          <p:cNvSpPr txBox="1"/>
          <p:nvPr/>
        </p:nvSpPr>
        <p:spPr>
          <a:xfrm>
            <a:off x="-258220" y="2700"/>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a partir de los </a:t>
            </a:r>
            <a:r>
              <a:rPr lang="es-ES_tradnl" sz="1400" b="1" dirty="0">
                <a:solidFill>
                  <a:prstClr val="white"/>
                </a:solidFill>
              </a:rPr>
              <a:t>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5" name="4 CuadroTexto"/>
          <p:cNvSpPr txBox="1"/>
          <p:nvPr/>
        </p:nvSpPr>
        <p:spPr>
          <a:xfrm>
            <a:off x="652178" y="6815256"/>
            <a:ext cx="2088232" cy="230832"/>
          </a:xfrm>
          <a:prstGeom prst="rect">
            <a:avLst/>
          </a:prstGeom>
          <a:noFill/>
        </p:spPr>
        <p:txBody>
          <a:bodyPr wrap="square" rtlCol="0">
            <a:spAutoFit/>
          </a:bodyPr>
          <a:lstStyle/>
          <a:p>
            <a:r>
              <a:rPr lang="es-ES" sz="900" dirty="0"/>
              <a:t>Contenido actualizado </a:t>
            </a:r>
            <a:r>
              <a:rPr lang="es-ES" sz="900" dirty="0" smtClean="0"/>
              <a:t>11/06/2021</a:t>
            </a:r>
            <a:endParaRPr lang="es-ES_tradnl" sz="900" dirty="0"/>
          </a:p>
        </p:txBody>
      </p:sp>
      <p:sp>
        <p:nvSpPr>
          <p:cNvPr id="11" name="6 CuadroTexto"/>
          <p:cNvSpPr txBox="1"/>
          <p:nvPr/>
        </p:nvSpPr>
        <p:spPr>
          <a:xfrm>
            <a:off x="2602220" y="907987"/>
            <a:ext cx="7877408" cy="579630"/>
          </a:xfrm>
          <a:prstGeom prst="rect">
            <a:avLst/>
          </a:prstGeom>
          <a:noFill/>
          <a:ln w="28575">
            <a:solidFill>
              <a:schemeClr val="accent4">
                <a:lumMod val="75000"/>
              </a:schemeClr>
            </a:solidFill>
          </a:ln>
        </p:spPr>
        <p:txBody>
          <a:bodyPr wrap="square" lIns="116824" tIns="58412" rIns="116824" bIns="58412" rtlCol="0">
            <a:spAutoFit/>
          </a:bodyPr>
          <a:lstStyle/>
          <a:p>
            <a:pPr marL="110250" lvl="0" algn="just"/>
            <a:r>
              <a:rPr lang="es-ES" sz="1600" b="1" dirty="0" smtClean="0"/>
              <a:t>La empresa los afecta al ERTE en suspensión o en reducción de </a:t>
            </a:r>
            <a:r>
              <a:rPr lang="es-ES" sz="1600" b="1" dirty="0" smtClean="0"/>
              <a:t>jornada. </a:t>
            </a:r>
            <a:endParaRPr lang="es-ES" sz="1600" b="1" dirty="0" smtClean="0"/>
          </a:p>
          <a:p>
            <a:pPr marL="110250" lvl="0" algn="just"/>
            <a:r>
              <a:rPr lang="es-ES" sz="1400" dirty="0" smtClean="0"/>
              <a:t>Comunica </a:t>
            </a:r>
            <a:r>
              <a:rPr lang="es-ES" sz="1400" dirty="0" smtClean="0"/>
              <a:t>a la Autoridad Laboral, la ITSS y a la TGSS lo que proceda al respecto.</a:t>
            </a:r>
          </a:p>
        </p:txBody>
      </p:sp>
      <p:sp>
        <p:nvSpPr>
          <p:cNvPr id="12" name="6 CuadroTexto"/>
          <p:cNvSpPr txBox="1"/>
          <p:nvPr/>
        </p:nvSpPr>
        <p:spPr>
          <a:xfrm>
            <a:off x="2602220" y="1558190"/>
            <a:ext cx="7877408" cy="2349345"/>
          </a:xfrm>
          <a:prstGeom prst="rect">
            <a:avLst/>
          </a:prstGeom>
          <a:noFill/>
          <a:ln w="47625" cmpd="sng">
            <a:solidFill>
              <a:schemeClr val="accent4">
                <a:lumMod val="75000"/>
              </a:schemeClr>
            </a:solidFill>
          </a:ln>
        </p:spPr>
        <p:txBody>
          <a:bodyPr wrap="square" lIns="116824" tIns="58412" rIns="116824" bIns="58412" rtlCol="0">
            <a:spAutoFit/>
          </a:bodyPr>
          <a:lstStyle/>
          <a:p>
            <a:pPr marL="110250" lvl="0" algn="just"/>
            <a:r>
              <a:rPr lang="es-ES" sz="1500" b="1" dirty="0"/>
              <a:t>La empresa envía al SEPE:</a:t>
            </a:r>
          </a:p>
          <a:p>
            <a:pPr marL="180975" indent="-180975" algn="just">
              <a:lnSpc>
                <a:spcPts val="1600"/>
              </a:lnSpc>
              <a:buFontTx/>
              <a:buChar char="-"/>
            </a:pPr>
            <a:r>
              <a:rPr lang="es-ES" sz="1500" dirty="0" smtClean="0"/>
              <a:t>La</a:t>
            </a:r>
            <a:r>
              <a:rPr lang="es-ES" sz="1500" dirty="0"/>
              <a:t> solicitud colectiva </a:t>
            </a:r>
            <a:r>
              <a:rPr lang="es-ES" sz="1500" b="1" dirty="0" smtClean="0">
                <a:solidFill>
                  <a:srgbClr val="7030A0"/>
                </a:solidFill>
              </a:rPr>
              <a:t>(Excel lila) </a:t>
            </a:r>
            <a:r>
              <a:rPr lang="es-ES" sz="1500" dirty="0" smtClean="0"/>
              <a:t>para que se les reconozca la prestación extraordinaria por ERTE</a:t>
            </a:r>
            <a:r>
              <a:rPr lang="es-ES" sz="1500" dirty="0" smtClean="0"/>
              <a:t>. </a:t>
            </a:r>
          </a:p>
          <a:p>
            <a:pPr marL="180975" indent="-180975" algn="just">
              <a:lnSpc>
                <a:spcPts val="1600"/>
              </a:lnSpc>
              <a:tabLst>
                <a:tab pos="180975" algn="l"/>
              </a:tabLst>
            </a:pPr>
            <a:r>
              <a:rPr lang="es-ES" sz="1500" dirty="0" smtClean="0"/>
              <a:t>	No </a:t>
            </a:r>
            <a:r>
              <a:rPr lang="es-ES" sz="1500" dirty="0"/>
              <a:t>será necesario enviar la solicitud colectiva si la </a:t>
            </a:r>
            <a:r>
              <a:rPr lang="es-ES" sz="1500" dirty="0" smtClean="0"/>
              <a:t>empresa, a </a:t>
            </a:r>
            <a:r>
              <a:rPr lang="es-ES" sz="1500" dirty="0"/>
              <a:t>la fecha de inicio de la última campaña,</a:t>
            </a:r>
            <a:r>
              <a:rPr lang="es-ES" sz="1500" dirty="0" smtClean="0"/>
              <a:t> </a:t>
            </a:r>
            <a:r>
              <a:rPr lang="es-ES" sz="1500" dirty="0"/>
              <a:t>al no tener actividad </a:t>
            </a:r>
            <a:r>
              <a:rPr lang="es-ES" sz="1500" dirty="0"/>
              <a:t>para el </a:t>
            </a:r>
            <a:r>
              <a:rPr lang="es-ES" sz="1500" dirty="0" smtClean="0"/>
              <a:t>trabajador debido a </a:t>
            </a:r>
            <a:r>
              <a:rPr lang="es-ES" sz="1500" dirty="0"/>
              <a:t>la </a:t>
            </a:r>
            <a:r>
              <a:rPr lang="es-ES" sz="1500" dirty="0" smtClean="0"/>
              <a:t>COVID-19, ya </a:t>
            </a:r>
            <a:r>
              <a:rPr lang="es-ES" sz="1500" dirty="0"/>
              <a:t>lo había incluido en el ERTE y en la correspondiente solicitud </a:t>
            </a:r>
            <a:r>
              <a:rPr lang="es-ES" sz="1500" dirty="0" smtClean="0"/>
              <a:t>colectiva.</a:t>
            </a:r>
          </a:p>
          <a:p>
            <a:pPr marL="180975" indent="-180975" algn="just">
              <a:lnSpc>
                <a:spcPts val="1600"/>
              </a:lnSpc>
              <a:tabLst>
                <a:tab pos="180975" algn="l"/>
              </a:tabLst>
            </a:pPr>
            <a:r>
              <a:rPr lang="es-ES" sz="1500" dirty="0" smtClean="0"/>
              <a:t>	La </a:t>
            </a:r>
            <a:r>
              <a:rPr lang="es-ES" sz="1500" dirty="0"/>
              <a:t>fecha de inicio será 01/06/2021 si el FD tenía que estar trabajando antes de esa fecha. </a:t>
            </a:r>
            <a:endParaRPr lang="es-ES" sz="1500" dirty="0"/>
          </a:p>
          <a:p>
            <a:pPr marL="447675" lvl="1" indent="-266700" algn="just">
              <a:lnSpc>
                <a:spcPts val="1600"/>
              </a:lnSpc>
              <a:spcBef>
                <a:spcPts val="200"/>
              </a:spcBef>
              <a:buFont typeface="Wingdings" panose="05000000000000000000" pitchFamily="2" charset="2"/>
              <a:buChar char="Ø"/>
            </a:pPr>
            <a:r>
              <a:rPr lang="es-ES" sz="1500" dirty="0"/>
              <a:t>Si el FD tenía que estar trabajando (llamamiento) antes del 01/06, la fecha de inicio </a:t>
            </a:r>
            <a:r>
              <a:rPr lang="es-ES" sz="1500" dirty="0" smtClean="0"/>
              <a:t>que se indique en la solicitud colectiva será el 01/06/2021</a:t>
            </a:r>
            <a:r>
              <a:rPr lang="es-ES" sz="1500" dirty="0"/>
              <a:t>.</a:t>
            </a:r>
          </a:p>
          <a:p>
            <a:pPr marL="447675" lvl="1" indent="-266700" algn="just">
              <a:lnSpc>
                <a:spcPts val="1600"/>
              </a:lnSpc>
              <a:spcBef>
                <a:spcPts val="200"/>
              </a:spcBef>
              <a:buFont typeface="Wingdings" panose="05000000000000000000" pitchFamily="2" charset="2"/>
              <a:buChar char="Ø"/>
            </a:pPr>
            <a:r>
              <a:rPr lang="es-ES" sz="1500" dirty="0" smtClean="0"/>
              <a:t>La </a:t>
            </a:r>
            <a:r>
              <a:rPr lang="es-ES" sz="1500" dirty="0"/>
              <a:t>fecha de inicio </a:t>
            </a:r>
            <a:r>
              <a:rPr lang="es-ES" sz="1500" dirty="0" smtClean="0"/>
              <a:t>que se indique será </a:t>
            </a:r>
            <a:r>
              <a:rPr lang="es-ES" sz="1500" dirty="0" smtClean="0"/>
              <a:t>la del llamamiento teórico, si es después del 01/06</a:t>
            </a:r>
            <a:r>
              <a:rPr lang="es-ES" sz="1500" dirty="0" smtClean="0"/>
              <a:t>.</a:t>
            </a:r>
            <a:endParaRPr lang="es-ES" sz="1500" dirty="0" smtClean="0"/>
          </a:p>
          <a:p>
            <a:pPr marL="396000" lvl="0" indent="-285750" algn="just">
              <a:lnSpc>
                <a:spcPts val="1600"/>
              </a:lnSpc>
              <a:spcBef>
                <a:spcPts val="200"/>
              </a:spcBef>
              <a:buFontTx/>
              <a:buChar char="-"/>
            </a:pPr>
            <a:r>
              <a:rPr lang="es-ES" sz="1500" dirty="0" smtClean="0"/>
              <a:t>Los ficheros </a:t>
            </a:r>
            <a:r>
              <a:rPr lang="es-ES" sz="1500" dirty="0" smtClean="0">
                <a:solidFill>
                  <a:schemeClr val="tx1">
                    <a:lumMod val="50000"/>
                    <a:lumOff val="50000"/>
                  </a:schemeClr>
                </a:solidFill>
                <a:latin typeface="Arial Black" panose="020B0A04020102020204" pitchFamily="34" charset="0"/>
              </a:rPr>
              <a:t>XML</a:t>
            </a:r>
            <a:r>
              <a:rPr lang="es-ES" sz="1500" dirty="0" smtClean="0">
                <a:solidFill>
                  <a:schemeClr val="accent5">
                    <a:lumMod val="75000"/>
                  </a:schemeClr>
                </a:solidFill>
              </a:rPr>
              <a:t> </a:t>
            </a:r>
            <a:r>
              <a:rPr lang="es-ES" sz="1500" dirty="0" smtClean="0"/>
              <a:t>de comunicación de actividad si trabajan durante el ERTE</a:t>
            </a:r>
            <a:r>
              <a:rPr lang="es-ES" sz="1500" dirty="0" smtClean="0"/>
              <a:t>.</a:t>
            </a:r>
          </a:p>
          <a:p>
            <a:pPr marL="110250" lvl="0" algn="just">
              <a:lnSpc>
                <a:spcPts val="400"/>
              </a:lnSpc>
              <a:spcBef>
                <a:spcPts val="200"/>
              </a:spcBef>
            </a:pPr>
            <a:endParaRPr lang="es-ES" sz="1500" dirty="0"/>
          </a:p>
        </p:txBody>
      </p:sp>
      <p:sp>
        <p:nvSpPr>
          <p:cNvPr id="13" name="6 CuadroTexto"/>
          <p:cNvSpPr txBox="1"/>
          <p:nvPr/>
        </p:nvSpPr>
        <p:spPr>
          <a:xfrm>
            <a:off x="139109" y="4026275"/>
            <a:ext cx="2327271" cy="2310873"/>
          </a:xfrm>
          <a:prstGeom prst="rect">
            <a:avLst/>
          </a:prstGeom>
          <a:solidFill>
            <a:schemeClr val="accent5">
              <a:lumMod val="60000"/>
              <a:lumOff val="40000"/>
            </a:schemeClr>
          </a:solidFill>
          <a:ln>
            <a:solidFill>
              <a:schemeClr val="accent5">
                <a:lumMod val="60000"/>
                <a:lumOff val="40000"/>
              </a:schemeClr>
            </a:solidFill>
          </a:ln>
        </p:spPr>
        <p:style>
          <a:lnRef idx="2">
            <a:schemeClr val="accent1"/>
          </a:lnRef>
          <a:fillRef idx="1">
            <a:schemeClr val="lt1"/>
          </a:fillRef>
          <a:effectRef idx="0">
            <a:schemeClr val="accent1"/>
          </a:effectRef>
          <a:fontRef idx="minor">
            <a:schemeClr val="dk1"/>
          </a:fontRef>
        </p:style>
        <p:txBody>
          <a:bodyPr wrap="square" lIns="116824" tIns="58412" rIns="116824" bIns="58412" rtlCol="0">
            <a:spAutoFit/>
          </a:bodyPr>
          <a:lstStyle/>
          <a:p>
            <a:pPr marL="110250" lvl="0" algn="ctr">
              <a:lnSpc>
                <a:spcPts val="400"/>
              </a:lnSpc>
            </a:pPr>
            <a:endParaRPr lang="es-ES" sz="1500" b="1" dirty="0" smtClean="0">
              <a:solidFill>
                <a:schemeClr val="tx1"/>
              </a:solidFill>
            </a:endParaRPr>
          </a:p>
          <a:p>
            <a:pPr marL="110250" lvl="0" algn="ctr">
              <a:spcBef>
                <a:spcPts val="300"/>
              </a:spcBef>
            </a:pPr>
            <a:r>
              <a:rPr lang="es-ES" sz="1500" b="1" dirty="0" smtClean="0">
                <a:solidFill>
                  <a:schemeClr val="tx1"/>
                </a:solidFill>
              </a:rPr>
              <a:t>Trabajadores </a:t>
            </a:r>
            <a:r>
              <a:rPr lang="es-ES" sz="1500" b="1" dirty="0">
                <a:solidFill>
                  <a:schemeClr val="tx1"/>
                </a:solidFill>
              </a:rPr>
              <a:t>FD </a:t>
            </a:r>
            <a:r>
              <a:rPr lang="es-ES" sz="1500" b="1" dirty="0" smtClean="0">
                <a:solidFill>
                  <a:schemeClr val="tx1"/>
                </a:solidFill>
              </a:rPr>
              <a:t>que </a:t>
            </a:r>
            <a:r>
              <a:rPr lang="es-ES" sz="1500" b="1" dirty="0" smtClean="0">
                <a:solidFill>
                  <a:schemeClr val="tx1"/>
                </a:solidFill>
                <a:latin typeface="Arial Black" panose="020B0A04020102020204" pitchFamily="34" charset="0"/>
              </a:rPr>
              <a:t>SÍ</a:t>
            </a:r>
          </a:p>
          <a:p>
            <a:pPr marL="110250" lvl="0" algn="ctr"/>
            <a:r>
              <a:rPr lang="es-ES" sz="1500" b="1" dirty="0" smtClean="0">
                <a:solidFill>
                  <a:schemeClr val="tx1"/>
                </a:solidFill>
              </a:rPr>
              <a:t> </a:t>
            </a:r>
            <a:r>
              <a:rPr lang="es-ES" sz="1500" b="1" dirty="0" smtClean="0">
                <a:solidFill>
                  <a:schemeClr val="tx1"/>
                </a:solidFill>
              </a:rPr>
              <a:t>se </a:t>
            </a:r>
            <a:r>
              <a:rPr lang="es-ES" sz="1500" b="1" dirty="0" smtClean="0">
                <a:solidFill>
                  <a:schemeClr val="tx1"/>
                </a:solidFill>
              </a:rPr>
              <a:t>incorporan a </a:t>
            </a:r>
            <a:r>
              <a:rPr lang="es-ES" sz="1500" b="1" dirty="0">
                <a:solidFill>
                  <a:schemeClr val="tx1"/>
                </a:solidFill>
              </a:rPr>
              <a:t>la </a:t>
            </a:r>
            <a:r>
              <a:rPr lang="es-ES" sz="1500" b="1" dirty="0" smtClean="0">
                <a:solidFill>
                  <a:schemeClr val="tx1"/>
                </a:solidFill>
              </a:rPr>
              <a:t>actividad y que pueden </a:t>
            </a:r>
            <a:r>
              <a:rPr lang="es-ES" sz="1500" b="1" dirty="0" smtClean="0">
                <a:solidFill>
                  <a:schemeClr val="tx1"/>
                </a:solidFill>
              </a:rPr>
              <a:t>tener interrupciones </a:t>
            </a:r>
            <a:r>
              <a:rPr lang="es-ES" sz="1500" b="1" dirty="0" smtClean="0">
                <a:solidFill>
                  <a:schemeClr val="tx1"/>
                </a:solidFill>
              </a:rPr>
              <a:t>de </a:t>
            </a:r>
            <a:r>
              <a:rPr lang="es-ES" sz="1500" b="1" dirty="0" smtClean="0">
                <a:solidFill>
                  <a:schemeClr val="tx1"/>
                </a:solidFill>
              </a:rPr>
              <a:t>actividad </a:t>
            </a:r>
            <a:r>
              <a:rPr lang="es-ES" sz="1500" b="1" dirty="0" smtClean="0">
                <a:solidFill>
                  <a:schemeClr val="tx1"/>
                </a:solidFill>
              </a:rPr>
              <a:t>que </a:t>
            </a:r>
            <a:r>
              <a:rPr lang="es-ES" sz="1500" b="1" dirty="0" smtClean="0">
                <a:solidFill>
                  <a:schemeClr val="tx1"/>
                </a:solidFill>
              </a:rPr>
              <a:t>son las </a:t>
            </a:r>
            <a:r>
              <a:rPr lang="es-ES" sz="1400" b="1" dirty="0" smtClean="0">
                <a:solidFill>
                  <a:schemeClr val="tx1"/>
                </a:solidFill>
              </a:rPr>
              <a:t>propias de la </a:t>
            </a:r>
            <a:r>
              <a:rPr lang="es-ES" sz="1400" b="1" dirty="0">
                <a:solidFill>
                  <a:schemeClr val="tx1"/>
                </a:solidFill>
              </a:rPr>
              <a:t>naturaleza de su </a:t>
            </a:r>
            <a:r>
              <a:rPr lang="es-ES" sz="1400" b="1" dirty="0" smtClean="0">
                <a:solidFill>
                  <a:schemeClr val="tx1"/>
                </a:solidFill>
              </a:rPr>
              <a:t>contrato</a:t>
            </a:r>
          </a:p>
          <a:p>
            <a:pPr marL="110250" lvl="0" algn="ctr">
              <a:spcBef>
                <a:spcPts val="600"/>
              </a:spcBef>
            </a:pPr>
            <a:r>
              <a:rPr lang="es-ES" sz="1400" b="1" dirty="0">
                <a:solidFill>
                  <a:schemeClr val="tx1"/>
                </a:solidFill>
              </a:rPr>
              <a:t> </a:t>
            </a:r>
            <a:r>
              <a:rPr lang="es-ES" sz="1300" b="1" dirty="0">
                <a:solidFill>
                  <a:schemeClr val="tx1"/>
                </a:solidFill>
              </a:rPr>
              <a:t>[</a:t>
            </a:r>
            <a:r>
              <a:rPr lang="es-ES" sz="1400" b="1" dirty="0" smtClean="0">
                <a:solidFill>
                  <a:schemeClr val="tx1"/>
                </a:solidFill>
              </a:rPr>
              <a:t>no por COVID-19, </a:t>
            </a:r>
            <a:r>
              <a:rPr lang="es-ES" sz="1300" b="1" dirty="0" smtClean="0">
                <a:solidFill>
                  <a:schemeClr val="tx1"/>
                </a:solidFill>
              </a:rPr>
              <a:t>s</a:t>
            </a:r>
            <a:r>
              <a:rPr lang="es-ES" sz="1300" b="1" dirty="0" smtClean="0">
                <a:solidFill>
                  <a:schemeClr val="tx1"/>
                </a:solidFill>
              </a:rPr>
              <a:t>i es </a:t>
            </a:r>
          </a:p>
          <a:p>
            <a:pPr marL="110250" lvl="0" algn="ctr"/>
            <a:r>
              <a:rPr lang="es-ES" sz="1300" b="1" dirty="0" smtClean="0">
                <a:solidFill>
                  <a:schemeClr val="tx1"/>
                </a:solidFill>
              </a:rPr>
              <a:t>por COVID-19  van al ERTE]</a:t>
            </a:r>
          </a:p>
          <a:p>
            <a:pPr marL="110250" lvl="0" algn="ctr">
              <a:lnSpc>
                <a:spcPts val="200"/>
              </a:lnSpc>
            </a:pPr>
            <a:endParaRPr lang="es-ES" sz="1300" b="1" dirty="0">
              <a:solidFill>
                <a:schemeClr val="tx1"/>
              </a:solidFill>
            </a:endParaRPr>
          </a:p>
        </p:txBody>
      </p:sp>
      <p:sp>
        <p:nvSpPr>
          <p:cNvPr id="23" name="Rectángulo 22"/>
          <p:cNvSpPr/>
          <p:nvPr/>
        </p:nvSpPr>
        <p:spPr>
          <a:xfrm>
            <a:off x="227905" y="6467401"/>
            <a:ext cx="10207275" cy="261610"/>
          </a:xfrm>
          <a:prstGeom prst="rect">
            <a:avLst/>
          </a:prstGeom>
          <a:solidFill>
            <a:schemeClr val="accent6">
              <a:lumMod val="40000"/>
              <a:lumOff val="60000"/>
            </a:schemeClr>
          </a:solidFill>
        </p:spPr>
        <p:txBody>
          <a:bodyPr wrap="square">
            <a:spAutoFit/>
          </a:bodyPr>
          <a:lstStyle/>
          <a:p>
            <a:pPr lvl="0" algn="just"/>
            <a:r>
              <a:rPr lang="es-ES" sz="1100" dirty="0" smtClean="0"/>
              <a:t>Todo l</a:t>
            </a:r>
            <a:r>
              <a:rPr lang="es-ES" sz="1100" dirty="0" smtClean="0"/>
              <a:t>o </a:t>
            </a:r>
            <a:r>
              <a:rPr lang="es-ES" sz="1100" dirty="0" smtClean="0"/>
              <a:t>anterior será de aplicación a </a:t>
            </a:r>
            <a:r>
              <a:rPr lang="es-ES" sz="1100" dirty="0"/>
              <a:t>los trabajadores con contrato indefinido a tiempo parcial que realizan su actividad de forma periódica </a:t>
            </a:r>
            <a:r>
              <a:rPr lang="es-ES" sz="1100" dirty="0" smtClean="0"/>
              <a:t>y que </a:t>
            </a:r>
            <a:r>
              <a:rPr lang="es-ES" sz="1100" dirty="0"/>
              <a:t>se repite en fechas </a:t>
            </a:r>
            <a:r>
              <a:rPr lang="es-ES" sz="1100" dirty="0" smtClean="0"/>
              <a:t>ciertas.</a:t>
            </a:r>
            <a:endParaRPr lang="es-ES" sz="1100" dirty="0"/>
          </a:p>
        </p:txBody>
      </p:sp>
      <p:sp>
        <p:nvSpPr>
          <p:cNvPr id="24" name="6 CuadroTexto"/>
          <p:cNvSpPr txBox="1"/>
          <p:nvPr/>
        </p:nvSpPr>
        <p:spPr>
          <a:xfrm>
            <a:off x="2597176" y="3988999"/>
            <a:ext cx="7838004" cy="579630"/>
          </a:xfrm>
          <a:prstGeom prst="rect">
            <a:avLst/>
          </a:prstGeom>
          <a:noFill/>
          <a:ln w="28575">
            <a:solidFill>
              <a:schemeClr val="accent5">
                <a:lumMod val="75000"/>
              </a:schemeClr>
            </a:solidFill>
          </a:ln>
        </p:spPr>
        <p:txBody>
          <a:bodyPr wrap="square" lIns="116824" tIns="58412" rIns="116824" bIns="58412" rtlCol="0">
            <a:spAutoFit/>
          </a:bodyPr>
          <a:lstStyle/>
          <a:p>
            <a:pPr marL="110250" lvl="0" algn="just"/>
            <a:r>
              <a:rPr lang="es-ES" sz="1600" b="1" dirty="0" smtClean="0"/>
              <a:t>La empresa los llama a la actividad.</a:t>
            </a:r>
          </a:p>
          <a:p>
            <a:pPr marL="110250" lvl="0" algn="just"/>
            <a:r>
              <a:rPr lang="es-ES" sz="1400" dirty="0" smtClean="0"/>
              <a:t>Comunica a la Autoridad Laboral y a la TGSS lo que proceda al respecto.</a:t>
            </a:r>
          </a:p>
        </p:txBody>
      </p:sp>
      <p:sp>
        <p:nvSpPr>
          <p:cNvPr id="25" name="6 CuadroTexto"/>
          <p:cNvSpPr txBox="1"/>
          <p:nvPr/>
        </p:nvSpPr>
        <p:spPr>
          <a:xfrm>
            <a:off x="2625276" y="4659710"/>
            <a:ext cx="7809904" cy="1641459"/>
          </a:xfrm>
          <a:prstGeom prst="rect">
            <a:avLst/>
          </a:prstGeom>
          <a:noFill/>
          <a:ln w="47625" cmpd="sng">
            <a:solidFill>
              <a:schemeClr val="accent5">
                <a:lumMod val="75000"/>
              </a:schemeClr>
            </a:solidFill>
          </a:ln>
        </p:spPr>
        <p:txBody>
          <a:bodyPr wrap="square" lIns="116824" tIns="58412" rIns="116824" bIns="58412" rtlCol="0">
            <a:spAutoFit/>
          </a:bodyPr>
          <a:lstStyle/>
          <a:p>
            <a:pPr marL="110250" lvl="0" algn="just"/>
            <a:r>
              <a:rPr lang="es-ES" sz="1500" b="1" dirty="0"/>
              <a:t>La empresa envía al </a:t>
            </a:r>
            <a:r>
              <a:rPr lang="es-ES" sz="1500" b="1" dirty="0" smtClean="0"/>
              <a:t>SEPE </a:t>
            </a:r>
            <a:r>
              <a:rPr lang="es-ES" sz="1200" dirty="0" smtClean="0"/>
              <a:t>(si en algún momento de la campaña hay interrupción ordinaria de la actividad)</a:t>
            </a:r>
            <a:r>
              <a:rPr lang="es-ES" sz="1500" dirty="0" smtClean="0"/>
              <a:t>:</a:t>
            </a:r>
          </a:p>
          <a:p>
            <a:pPr marL="285750" lvl="0" indent="-285750" algn="just">
              <a:lnSpc>
                <a:spcPts val="1600"/>
              </a:lnSpc>
              <a:buFontTx/>
              <a:buChar char="-"/>
            </a:pPr>
            <a:r>
              <a:rPr lang="es-ES" sz="1400" dirty="0" smtClean="0"/>
              <a:t>La solicitud colectiva </a:t>
            </a:r>
            <a:r>
              <a:rPr lang="es-ES" sz="1400" b="1" dirty="0" smtClean="0">
                <a:solidFill>
                  <a:schemeClr val="accent5">
                    <a:lumMod val="75000"/>
                  </a:schemeClr>
                </a:solidFill>
              </a:rPr>
              <a:t>(Excel azul) </a:t>
            </a:r>
            <a:r>
              <a:rPr lang="es-ES" sz="1400" dirty="0" smtClean="0"/>
              <a:t>para que se les reconozca o reanude la prestación extraordinaria de FD del art. 9.1 del RDL 30/2020 (tras ERTE COVID). No enviará solicitud colectiva si lo que corresponde cobrar es una prestación de FD que tenga que solicitarse individualmente (porque no procede de ERTE). </a:t>
            </a:r>
          </a:p>
          <a:p>
            <a:pPr marL="285750" lvl="0" indent="-285750" algn="just">
              <a:lnSpc>
                <a:spcPts val="1600"/>
              </a:lnSpc>
              <a:spcBef>
                <a:spcPts val="200"/>
              </a:spcBef>
              <a:buFontTx/>
              <a:buChar char="-"/>
            </a:pPr>
            <a:r>
              <a:rPr lang="es-ES" sz="1400" dirty="0" smtClean="0"/>
              <a:t>Los </a:t>
            </a:r>
            <a:r>
              <a:rPr lang="es-ES" sz="1400" dirty="0"/>
              <a:t>ficheros</a:t>
            </a:r>
            <a:r>
              <a:rPr lang="es-ES" sz="1400" dirty="0" smtClean="0"/>
              <a:t> </a:t>
            </a:r>
            <a:r>
              <a:rPr lang="es-ES" sz="1400" dirty="0" smtClean="0">
                <a:solidFill>
                  <a:schemeClr val="tx1">
                    <a:lumMod val="50000"/>
                    <a:lumOff val="50000"/>
                  </a:schemeClr>
                </a:solidFill>
                <a:latin typeface="Arial Black" panose="020B0A04020102020204" pitchFamily="34" charset="0"/>
              </a:rPr>
              <a:t>XML</a:t>
            </a:r>
            <a:r>
              <a:rPr lang="es-ES" sz="1400" dirty="0" smtClean="0">
                <a:solidFill>
                  <a:schemeClr val="accent5">
                    <a:lumMod val="75000"/>
                  </a:schemeClr>
                </a:solidFill>
              </a:rPr>
              <a:t> </a:t>
            </a:r>
            <a:r>
              <a:rPr lang="es-ES" sz="1400" dirty="0" smtClean="0"/>
              <a:t>de comunicación de actividad si trabajan en el mes, sea cual sea la prestación de FD que cobren.</a:t>
            </a:r>
            <a:endParaRPr lang="es-ES" sz="1400" dirty="0"/>
          </a:p>
        </p:txBody>
      </p:sp>
      <p:sp>
        <p:nvSpPr>
          <p:cNvPr id="2" name="Flecha derecha 1"/>
          <p:cNvSpPr/>
          <p:nvPr/>
        </p:nvSpPr>
        <p:spPr>
          <a:xfrm>
            <a:off x="2322364" y="1218423"/>
            <a:ext cx="418046" cy="146969"/>
          </a:xfrm>
          <a:prstGeom prst="rightArrow">
            <a:avLst/>
          </a:prstGeom>
          <a:solidFill>
            <a:schemeClr val="tx1"/>
          </a:solidFill>
          <a:ln cmpd="thickThin">
            <a:solidFill>
              <a:schemeClr val="accent4">
                <a:lumMod val="60000"/>
                <a:lumOff val="4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CuadroTexto"/>
          <p:cNvSpPr txBox="1"/>
          <p:nvPr/>
        </p:nvSpPr>
        <p:spPr>
          <a:xfrm>
            <a:off x="21611" y="334846"/>
            <a:ext cx="10584356" cy="456519"/>
          </a:xfrm>
          <a:prstGeom prst="rect">
            <a:avLst/>
          </a:prstGeom>
          <a:solidFill>
            <a:schemeClr val="tx2">
              <a:lumMod val="75000"/>
            </a:schemeClr>
          </a:solidFill>
        </p:spPr>
        <p:txBody>
          <a:bodyPr wrap="square" lIns="116824" tIns="58412" rIns="116824" bIns="58412" rtlCol="0">
            <a:spAutoFit/>
          </a:bodyPr>
          <a:lstStyle/>
          <a:p>
            <a:pPr lvl="0" algn="ctr"/>
            <a:r>
              <a:rPr lang="es-ES" sz="2200" b="1" dirty="0" smtClean="0">
                <a:solidFill>
                  <a:prstClr val="white"/>
                </a:solidFill>
              </a:rPr>
              <a:t>7. Trabajadores FD: SÍNTESIS de la gestión de las prestaciones ERTE y por inactividad FD </a:t>
            </a:r>
            <a:endParaRPr lang="es-ES" sz="2200" b="1" dirty="0">
              <a:solidFill>
                <a:prstClr val="white"/>
              </a:solidFill>
            </a:endParaRPr>
          </a:p>
        </p:txBody>
      </p:sp>
      <p:sp>
        <p:nvSpPr>
          <p:cNvPr id="19" name="Flecha derecha 18"/>
          <p:cNvSpPr/>
          <p:nvPr/>
        </p:nvSpPr>
        <p:spPr>
          <a:xfrm>
            <a:off x="2322364" y="4287333"/>
            <a:ext cx="386153" cy="117934"/>
          </a:xfrm>
          <a:prstGeom prst="rightArrow">
            <a:avLst/>
          </a:prstGeom>
          <a:solidFill>
            <a:schemeClr val="tx1"/>
          </a:solidFill>
          <a:ln cmpd="thickThin">
            <a:solidFill>
              <a:schemeClr val="accent5">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Flecha derecha 20"/>
          <p:cNvSpPr/>
          <p:nvPr/>
        </p:nvSpPr>
        <p:spPr>
          <a:xfrm>
            <a:off x="2322364" y="2470562"/>
            <a:ext cx="418046" cy="155595"/>
          </a:xfrm>
          <a:prstGeom prst="rightArrow">
            <a:avLst/>
          </a:prstGeom>
          <a:solidFill>
            <a:schemeClr val="tx1"/>
          </a:solidFill>
          <a:ln cmpd="thickThin">
            <a:solidFill>
              <a:schemeClr val="accent4">
                <a:lumMod val="60000"/>
                <a:lumOff val="4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6" name="Flecha derecha 25"/>
          <p:cNvSpPr/>
          <p:nvPr/>
        </p:nvSpPr>
        <p:spPr>
          <a:xfrm>
            <a:off x="2352751" y="5446174"/>
            <a:ext cx="386153" cy="117934"/>
          </a:xfrm>
          <a:prstGeom prst="rightArrow">
            <a:avLst/>
          </a:prstGeom>
          <a:solidFill>
            <a:schemeClr val="tx1"/>
          </a:solidFill>
          <a:ln cmpd="thickThin">
            <a:solidFill>
              <a:schemeClr val="accent5">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ustDataLst>
      <p:tags r:id="rId1"/>
    </p:custDataLst>
    <p:extLst>
      <p:ext uri="{BB962C8B-B14F-4D97-AF65-F5344CB8AC3E}">
        <p14:creationId xmlns:p14="http://schemas.microsoft.com/office/powerpoint/2010/main" val="23031950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500"/>
                                        <p:tgtEl>
                                          <p:spTgt spid="7"/>
                                        </p:tgtEl>
                                      </p:cBhvr>
                                    </p:animEffect>
                                    <p:anim calcmode="lin" valueType="num">
                                      <p:cBhvr>
                                        <p:cTn id="13" dur="1500" fill="hold"/>
                                        <p:tgtEl>
                                          <p:spTgt spid="7"/>
                                        </p:tgtEl>
                                        <p:attrNameLst>
                                          <p:attrName>ppt_x</p:attrName>
                                        </p:attrNameLst>
                                      </p:cBhvr>
                                      <p:tavLst>
                                        <p:tav tm="0">
                                          <p:val>
                                            <p:strVal val="#ppt_x"/>
                                          </p:val>
                                        </p:tav>
                                        <p:tav tm="100000">
                                          <p:val>
                                            <p:strVal val="#ppt_x"/>
                                          </p:val>
                                        </p:tav>
                                      </p:tavLst>
                                    </p:anim>
                                    <p:anim calcmode="lin" valueType="num">
                                      <p:cBhvr>
                                        <p:cTn id="14" dur="15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500"/>
                                        <p:tgtEl>
                                          <p:spTgt spid="11"/>
                                        </p:tgtEl>
                                      </p:cBhvr>
                                    </p:animEffect>
                                    <p:anim calcmode="lin" valueType="num">
                                      <p:cBhvr>
                                        <p:cTn id="18" dur="1500" fill="hold"/>
                                        <p:tgtEl>
                                          <p:spTgt spid="11"/>
                                        </p:tgtEl>
                                        <p:attrNameLst>
                                          <p:attrName>ppt_x</p:attrName>
                                        </p:attrNameLst>
                                      </p:cBhvr>
                                      <p:tavLst>
                                        <p:tav tm="0">
                                          <p:val>
                                            <p:strVal val="#ppt_x"/>
                                          </p:val>
                                        </p:tav>
                                        <p:tav tm="100000">
                                          <p:val>
                                            <p:strVal val="#ppt_x"/>
                                          </p:val>
                                        </p:tav>
                                      </p:tavLst>
                                    </p:anim>
                                    <p:anim calcmode="lin" valueType="num">
                                      <p:cBhvr>
                                        <p:cTn id="19" dur="1500" fill="hold"/>
                                        <p:tgtEl>
                                          <p:spTgt spid="11"/>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500"/>
                                        <p:tgtEl>
                                          <p:spTgt spid="12"/>
                                        </p:tgtEl>
                                      </p:cBhvr>
                                    </p:animEffect>
                                    <p:anim calcmode="lin" valueType="num">
                                      <p:cBhvr>
                                        <p:cTn id="23" dur="1500" fill="hold"/>
                                        <p:tgtEl>
                                          <p:spTgt spid="12"/>
                                        </p:tgtEl>
                                        <p:attrNameLst>
                                          <p:attrName>ppt_x</p:attrName>
                                        </p:attrNameLst>
                                      </p:cBhvr>
                                      <p:tavLst>
                                        <p:tav tm="0">
                                          <p:val>
                                            <p:strVal val="#ppt_x"/>
                                          </p:val>
                                        </p:tav>
                                        <p:tav tm="100000">
                                          <p:val>
                                            <p:strVal val="#ppt_x"/>
                                          </p:val>
                                        </p:tav>
                                      </p:tavLst>
                                    </p:anim>
                                    <p:anim calcmode="lin" valueType="num">
                                      <p:cBhvr>
                                        <p:cTn id="24" dur="1500" fill="hold"/>
                                        <p:tgtEl>
                                          <p:spTgt spid="12"/>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1500"/>
                                        <p:tgtEl>
                                          <p:spTgt spid="13"/>
                                        </p:tgtEl>
                                      </p:cBhvr>
                                    </p:animEffect>
                                    <p:anim calcmode="lin" valueType="num">
                                      <p:cBhvr>
                                        <p:cTn id="28" dur="1500" fill="hold"/>
                                        <p:tgtEl>
                                          <p:spTgt spid="13"/>
                                        </p:tgtEl>
                                        <p:attrNameLst>
                                          <p:attrName>ppt_x</p:attrName>
                                        </p:attrNameLst>
                                      </p:cBhvr>
                                      <p:tavLst>
                                        <p:tav tm="0">
                                          <p:val>
                                            <p:strVal val="#ppt_x"/>
                                          </p:val>
                                        </p:tav>
                                        <p:tav tm="100000">
                                          <p:val>
                                            <p:strVal val="#ppt_x"/>
                                          </p:val>
                                        </p:tav>
                                      </p:tavLst>
                                    </p:anim>
                                    <p:anim calcmode="lin" valueType="num">
                                      <p:cBhvr>
                                        <p:cTn id="29" dur="1500" fill="hold"/>
                                        <p:tgtEl>
                                          <p:spTgt spid="13"/>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1500"/>
                                        <p:tgtEl>
                                          <p:spTgt spid="24"/>
                                        </p:tgtEl>
                                      </p:cBhvr>
                                    </p:animEffect>
                                    <p:anim calcmode="lin" valueType="num">
                                      <p:cBhvr>
                                        <p:cTn id="33" dur="1500" fill="hold"/>
                                        <p:tgtEl>
                                          <p:spTgt spid="24"/>
                                        </p:tgtEl>
                                        <p:attrNameLst>
                                          <p:attrName>ppt_x</p:attrName>
                                        </p:attrNameLst>
                                      </p:cBhvr>
                                      <p:tavLst>
                                        <p:tav tm="0">
                                          <p:val>
                                            <p:strVal val="#ppt_x"/>
                                          </p:val>
                                        </p:tav>
                                        <p:tav tm="100000">
                                          <p:val>
                                            <p:strVal val="#ppt_x"/>
                                          </p:val>
                                        </p:tav>
                                      </p:tavLst>
                                    </p:anim>
                                    <p:anim calcmode="lin" valueType="num">
                                      <p:cBhvr>
                                        <p:cTn id="34" dur="1500" fill="hold"/>
                                        <p:tgtEl>
                                          <p:spTgt spid="24"/>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1500"/>
                                        <p:tgtEl>
                                          <p:spTgt spid="25"/>
                                        </p:tgtEl>
                                      </p:cBhvr>
                                    </p:animEffect>
                                    <p:anim calcmode="lin" valueType="num">
                                      <p:cBhvr>
                                        <p:cTn id="38" dur="1500" fill="hold"/>
                                        <p:tgtEl>
                                          <p:spTgt spid="25"/>
                                        </p:tgtEl>
                                        <p:attrNameLst>
                                          <p:attrName>ppt_x</p:attrName>
                                        </p:attrNameLst>
                                      </p:cBhvr>
                                      <p:tavLst>
                                        <p:tav tm="0">
                                          <p:val>
                                            <p:strVal val="#ppt_x"/>
                                          </p:val>
                                        </p:tav>
                                        <p:tav tm="100000">
                                          <p:val>
                                            <p:strVal val="#ppt_x"/>
                                          </p:val>
                                        </p:tav>
                                      </p:tavLst>
                                    </p:anim>
                                    <p:anim calcmode="lin" valueType="num">
                                      <p:cBhvr>
                                        <p:cTn id="39" dur="15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24" grpId="0" animBg="1"/>
      <p:bldP spid="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679855" y="8280639"/>
            <a:ext cx="167295" cy="338554"/>
          </a:xfrm>
          <a:prstGeom prst="rect">
            <a:avLst/>
          </a:prstGeom>
          <a:noFill/>
        </p:spPr>
        <p:txBody>
          <a:bodyPr wrap="square" rtlCol="0">
            <a:spAutoFit/>
          </a:bodyPr>
          <a:lstStyle/>
          <a:p>
            <a:r>
              <a:rPr lang="es-ES_tradnl" sz="1600" dirty="0"/>
              <a:t>*</a:t>
            </a:r>
          </a:p>
        </p:txBody>
      </p:sp>
      <p:sp>
        <p:nvSpPr>
          <p:cNvPr id="18" name="17 CuadroTexto"/>
          <p:cNvSpPr txBox="1"/>
          <p:nvPr/>
        </p:nvSpPr>
        <p:spPr>
          <a:xfrm>
            <a:off x="-11936" y="341006"/>
            <a:ext cx="10693401" cy="487297"/>
          </a:xfrm>
          <a:prstGeom prst="rect">
            <a:avLst/>
          </a:prstGeom>
          <a:noFill/>
        </p:spPr>
        <p:txBody>
          <a:bodyPr wrap="square" lIns="116824" tIns="58412" rIns="116824" bIns="58412" rtlCol="0">
            <a:spAutoFit/>
          </a:bodyPr>
          <a:lstStyle/>
          <a:p>
            <a:pPr lvl="0" algn="ctr"/>
            <a:r>
              <a:rPr lang="es-ES" sz="2400" b="1" dirty="0" smtClean="0">
                <a:solidFill>
                  <a:prstClr val="white"/>
                </a:solidFill>
              </a:rPr>
              <a:t>8. </a:t>
            </a:r>
            <a:r>
              <a:rPr lang="es-ES" sz="2400" b="1" dirty="0">
                <a:solidFill>
                  <a:prstClr val="white"/>
                </a:solidFill>
              </a:rPr>
              <a:t>IT - comunicación de las bajas médicas de los trabajadores incluidos en ERTE</a:t>
            </a:r>
          </a:p>
        </p:txBody>
      </p:sp>
      <p:sp>
        <p:nvSpPr>
          <p:cNvPr id="19" name="18 CuadroTexto"/>
          <p:cNvSpPr txBox="1"/>
          <p:nvPr/>
        </p:nvSpPr>
        <p:spPr>
          <a:xfrm>
            <a:off x="140286" y="5004767"/>
            <a:ext cx="10388959" cy="1815882"/>
          </a:xfrm>
          <a:prstGeom prst="rect">
            <a:avLst/>
          </a:prstGeom>
          <a:noFill/>
        </p:spPr>
        <p:txBody>
          <a:bodyPr wrap="square" rtlCol="0">
            <a:spAutoFit/>
          </a:bodyPr>
          <a:lstStyle/>
          <a:p>
            <a:pPr marL="358775" indent="-249238">
              <a:buFont typeface="+mj-lt"/>
              <a:buAutoNum type="arabicPeriod"/>
            </a:pPr>
            <a:r>
              <a:rPr lang="es-ES" sz="1600" dirty="0"/>
              <a:t>A través de los periodos de actividad (XML) al SEPE, utilizando un generador de ficheros XML que vaya por códigos (no sirve el asistente simplificado de la web, que solo marca los días y horas de inactividad).</a:t>
            </a:r>
          </a:p>
          <a:p>
            <a:pPr marL="358775" indent="-249238">
              <a:buFont typeface="+mj-lt"/>
              <a:buAutoNum type="arabicPeriod"/>
            </a:pPr>
            <a:r>
              <a:rPr lang="es-ES" sz="1600" dirty="0"/>
              <a:t>Indicará, en el XML del mes en que ocurre la baja, con clave 04:</a:t>
            </a:r>
          </a:p>
          <a:p>
            <a:pPr marL="853200" lvl="1" indent="-285750">
              <a:buFont typeface="Arial" panose="020B0604020202020204" pitchFamily="34" charset="0"/>
              <a:buChar char="•"/>
            </a:pPr>
            <a:r>
              <a:rPr lang="es-ES" sz="1600" dirty="0"/>
              <a:t>Todos los días desde el inicio de la IT hasta su final, si ocurre en el mismo mes. El resto de días se cumplimentarán según corresponda de actividad o inactividad.</a:t>
            </a:r>
          </a:p>
          <a:p>
            <a:pPr marL="853200" lvl="1" indent="-285750">
              <a:buFont typeface="Arial" panose="020B0604020202020204" pitchFamily="34" charset="0"/>
              <a:buChar char="•"/>
            </a:pPr>
            <a:r>
              <a:rPr lang="es-ES" sz="1600" dirty="0"/>
              <a:t>Todos los días del mes desde el inicio de la IT . No volverá a incluir al trabajador en el XML hasta el alta médica, indicando entonces si pasa a actividad (código 03) o a inactividad (código 01).</a:t>
            </a:r>
          </a:p>
        </p:txBody>
      </p:sp>
      <p:sp>
        <p:nvSpPr>
          <p:cNvPr id="20" name="19 CuadroTexto"/>
          <p:cNvSpPr txBox="1"/>
          <p:nvPr/>
        </p:nvSpPr>
        <p:spPr>
          <a:xfrm>
            <a:off x="140286" y="1332359"/>
            <a:ext cx="5105614" cy="830997"/>
          </a:xfrm>
          <a:prstGeom prst="rect">
            <a:avLst/>
          </a:prstGeom>
          <a:noFill/>
        </p:spPr>
        <p:txBody>
          <a:bodyPr wrap="square" rtlCol="0">
            <a:spAutoFit/>
          </a:bodyPr>
          <a:lstStyle/>
          <a:p>
            <a:pPr marL="110250" algn="ctr"/>
            <a:r>
              <a:rPr lang="es-ES" sz="2400" b="1" dirty="0">
                <a:solidFill>
                  <a:schemeClr val="tx2"/>
                </a:solidFill>
              </a:rPr>
              <a:t>El pago del periodo de baja médica</a:t>
            </a:r>
          </a:p>
          <a:p>
            <a:pPr marL="110250" algn="ctr"/>
            <a:r>
              <a:rPr lang="es-ES" sz="2400" b="1" dirty="0">
                <a:solidFill>
                  <a:schemeClr val="tx2"/>
                </a:solidFill>
              </a:rPr>
              <a:t>lo abona una MUTUA:</a:t>
            </a:r>
          </a:p>
        </p:txBody>
      </p:sp>
      <p:sp>
        <p:nvSpPr>
          <p:cNvPr id="21" name="20 Rectángulo"/>
          <p:cNvSpPr/>
          <p:nvPr/>
        </p:nvSpPr>
        <p:spPr>
          <a:xfrm>
            <a:off x="127050" y="2156713"/>
            <a:ext cx="5105614" cy="1015663"/>
          </a:xfrm>
          <a:prstGeom prst="rect">
            <a:avLst/>
          </a:prstGeom>
        </p:spPr>
        <p:txBody>
          <a:bodyPr wrap="square">
            <a:spAutoFit/>
          </a:bodyPr>
          <a:lstStyle/>
          <a:p>
            <a:pPr marL="110250" algn="just"/>
            <a:r>
              <a:rPr lang="es-ES" sz="2000" dirty="0"/>
              <a:t>Se suspende el pago de la prestación tanto si el trabajador está en suspensión como si está en reducción de jornada*</a:t>
            </a:r>
          </a:p>
        </p:txBody>
      </p:sp>
      <p:sp>
        <p:nvSpPr>
          <p:cNvPr id="22" name="21 CuadroTexto"/>
          <p:cNvSpPr txBox="1"/>
          <p:nvPr/>
        </p:nvSpPr>
        <p:spPr>
          <a:xfrm>
            <a:off x="5366601" y="1333267"/>
            <a:ext cx="5153401" cy="830997"/>
          </a:xfrm>
          <a:prstGeom prst="rect">
            <a:avLst/>
          </a:prstGeom>
          <a:noFill/>
        </p:spPr>
        <p:txBody>
          <a:bodyPr wrap="square" rtlCol="0">
            <a:spAutoFit/>
          </a:bodyPr>
          <a:lstStyle/>
          <a:p>
            <a:pPr marL="110250" algn="ctr"/>
            <a:r>
              <a:rPr lang="es-ES" sz="2400" b="1" dirty="0">
                <a:solidFill>
                  <a:schemeClr val="tx2"/>
                </a:solidFill>
              </a:rPr>
              <a:t>El pago del periodo de baja médica</a:t>
            </a:r>
          </a:p>
          <a:p>
            <a:pPr marL="110250" algn="ctr"/>
            <a:r>
              <a:rPr lang="es-ES" sz="2400" b="1" dirty="0">
                <a:solidFill>
                  <a:schemeClr val="tx2"/>
                </a:solidFill>
              </a:rPr>
              <a:t>lo abona el INSS:</a:t>
            </a:r>
          </a:p>
        </p:txBody>
      </p:sp>
      <p:sp>
        <p:nvSpPr>
          <p:cNvPr id="23" name="22 Rectángulo"/>
          <p:cNvSpPr/>
          <p:nvPr/>
        </p:nvSpPr>
        <p:spPr>
          <a:xfrm>
            <a:off x="5366601" y="2108142"/>
            <a:ext cx="5153401" cy="1631216"/>
          </a:xfrm>
          <a:prstGeom prst="rect">
            <a:avLst/>
          </a:prstGeom>
        </p:spPr>
        <p:txBody>
          <a:bodyPr wrap="square">
            <a:spAutoFit/>
          </a:bodyPr>
          <a:lstStyle/>
          <a:p>
            <a:pPr marL="110250" algn="just"/>
            <a:r>
              <a:rPr lang="es-ES" sz="2000" dirty="0"/>
              <a:t>Se abona la prestación como pago delegado del INSS, si la IT se produce durante la jornada suspendida. Si tiene jornada reducida*, se abonará según las horas que esté en desempleo</a:t>
            </a:r>
            <a:endParaRPr lang="es-ES" sz="1400" dirty="0"/>
          </a:p>
        </p:txBody>
      </p:sp>
      <p:sp>
        <p:nvSpPr>
          <p:cNvPr id="24" name="23 Rectángulo"/>
          <p:cNvSpPr/>
          <p:nvPr/>
        </p:nvSpPr>
        <p:spPr>
          <a:xfrm>
            <a:off x="106138" y="1333254"/>
            <a:ext cx="5126526" cy="1878271"/>
          </a:xfrm>
          <a:prstGeom prst="rect">
            <a:avLst/>
          </a:prstGeom>
          <a:noFill/>
          <a:ln w="12700">
            <a:solidFill>
              <a:srgbClr val="002E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24 Rectángulo"/>
          <p:cNvSpPr/>
          <p:nvPr/>
        </p:nvSpPr>
        <p:spPr>
          <a:xfrm>
            <a:off x="5397658" y="1333152"/>
            <a:ext cx="5144656" cy="2415288"/>
          </a:xfrm>
          <a:prstGeom prst="rect">
            <a:avLst/>
          </a:prstGeom>
          <a:noFill/>
          <a:ln w="12700">
            <a:solidFill>
              <a:srgbClr val="002E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12</a:t>
            </a:fld>
            <a:endParaRPr lang="es-ES_tradnl" dirty="0"/>
          </a:p>
        </p:txBody>
      </p:sp>
      <p:sp>
        <p:nvSpPr>
          <p:cNvPr id="2" name="1 Rectángulo"/>
          <p:cNvSpPr/>
          <p:nvPr/>
        </p:nvSpPr>
        <p:spPr>
          <a:xfrm>
            <a:off x="153101" y="3255997"/>
            <a:ext cx="5105614" cy="523220"/>
          </a:xfrm>
          <a:prstGeom prst="rect">
            <a:avLst/>
          </a:prstGeom>
        </p:spPr>
        <p:txBody>
          <a:bodyPr wrap="square">
            <a:spAutoFit/>
          </a:bodyPr>
          <a:lstStyle/>
          <a:p>
            <a:pPr marL="110250"/>
            <a:r>
              <a:rPr lang="es-ES" sz="1400" dirty="0"/>
              <a:t>* Referido a la actividad real del trabajador, la prestación estará aprobada como suspensión en todo caso.</a:t>
            </a:r>
          </a:p>
        </p:txBody>
      </p:sp>
      <p:sp>
        <p:nvSpPr>
          <p:cNvPr id="14" name="13 CuadroTexto"/>
          <p:cNvSpPr txBox="1"/>
          <p:nvPr/>
        </p:nvSpPr>
        <p:spPr>
          <a:xfrm>
            <a:off x="18108" y="828303"/>
            <a:ext cx="10693401" cy="441130"/>
          </a:xfrm>
          <a:prstGeom prst="rect">
            <a:avLst/>
          </a:prstGeom>
          <a:noFill/>
        </p:spPr>
        <p:txBody>
          <a:bodyPr wrap="square" lIns="116824" tIns="58412" rIns="116824" bIns="58412" rtlCol="0">
            <a:spAutoFit/>
          </a:bodyPr>
          <a:lstStyle/>
          <a:p>
            <a:pPr lvl="0" algn="ctr"/>
            <a:r>
              <a:rPr lang="es-ES" sz="2100" b="1" dirty="0"/>
              <a:t>¿Quién abona el periodo de baja medica y cómo se comunica por la empresa al SEPE?</a:t>
            </a:r>
          </a:p>
        </p:txBody>
      </p:sp>
      <p:sp>
        <p:nvSpPr>
          <p:cNvPr id="4" name="3 Rectángulo"/>
          <p:cNvSpPr/>
          <p:nvPr/>
        </p:nvSpPr>
        <p:spPr>
          <a:xfrm>
            <a:off x="153101" y="3780631"/>
            <a:ext cx="10558408" cy="1200329"/>
          </a:xfrm>
          <a:prstGeom prst="rect">
            <a:avLst/>
          </a:prstGeom>
        </p:spPr>
        <p:txBody>
          <a:bodyPr wrap="square">
            <a:spAutoFit/>
          </a:bodyPr>
          <a:lstStyle/>
          <a:p>
            <a:pPr marL="110250"/>
            <a:r>
              <a:rPr lang="es-ES" sz="2400" dirty="0"/>
              <a:t>Una vez la persona trabajadora comunique la baja por enfermedad (también vale para maternidad/paternidad), </a:t>
            </a:r>
            <a:r>
              <a:rPr lang="es-ES" sz="2400" b="1" dirty="0"/>
              <a:t>la empresa lo comunicará al SEPE</a:t>
            </a:r>
            <a:r>
              <a:rPr lang="es-ES" sz="2400" dirty="0"/>
              <a:t>, </a:t>
            </a:r>
            <a:r>
              <a:rPr lang="es-ES" sz="2400" b="1" dirty="0">
                <a:solidFill>
                  <a:schemeClr val="tx2"/>
                </a:solidFill>
              </a:rPr>
              <a:t>tanto si la baja comienza en periodo de actividad como de inactividad del trabajador:</a:t>
            </a:r>
          </a:p>
        </p:txBody>
      </p:sp>
      <p:sp>
        <p:nvSpPr>
          <p:cNvPr id="15" name="14 CuadroTexto"/>
          <p:cNvSpPr txBox="1"/>
          <p:nvPr/>
        </p:nvSpPr>
        <p:spPr>
          <a:xfrm>
            <a:off x="41736" y="20234"/>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a partir de los </a:t>
            </a:r>
            <a:r>
              <a:rPr lang="es-ES_tradnl" sz="1400" b="1" dirty="0">
                <a:solidFill>
                  <a:prstClr val="white"/>
                </a:solidFill>
              </a:rPr>
              <a:t>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Tree>
    <p:custDataLst>
      <p:tags r:id="rId1"/>
    </p:custDataLst>
    <p:extLst>
      <p:ext uri="{BB962C8B-B14F-4D97-AF65-F5344CB8AC3E}">
        <p14:creationId xmlns:p14="http://schemas.microsoft.com/office/powerpoint/2010/main" val="37531624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500"/>
                                        <p:tgtEl>
                                          <p:spTgt spid="14"/>
                                        </p:tgtEl>
                                      </p:cBhvr>
                                    </p:animEffect>
                                    <p:anim calcmode="lin" valueType="num">
                                      <p:cBhvr>
                                        <p:cTn id="8" dur="1500" fill="hold"/>
                                        <p:tgtEl>
                                          <p:spTgt spid="14"/>
                                        </p:tgtEl>
                                        <p:attrNameLst>
                                          <p:attrName>ppt_x</p:attrName>
                                        </p:attrNameLst>
                                      </p:cBhvr>
                                      <p:tavLst>
                                        <p:tav tm="0">
                                          <p:val>
                                            <p:strVal val="#ppt_x"/>
                                          </p:val>
                                        </p:tav>
                                        <p:tav tm="100000">
                                          <p:val>
                                            <p:strVal val="#ppt_x"/>
                                          </p:val>
                                        </p:tav>
                                      </p:tavLst>
                                    </p:anim>
                                    <p:anim calcmode="lin" valueType="num">
                                      <p:cBhvr>
                                        <p:cTn id="9" dur="1500" fill="hold"/>
                                        <p:tgtEl>
                                          <p:spTgt spid="14"/>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grpId="0" nodeType="afterEffect">
                                  <p:stCondLst>
                                    <p:cond delay="100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1500"/>
                                        <p:tgtEl>
                                          <p:spTgt spid="20"/>
                                        </p:tgtEl>
                                      </p:cBhvr>
                                    </p:animEffect>
                                    <p:anim calcmode="lin" valueType="num">
                                      <p:cBhvr>
                                        <p:cTn id="14" dur="1500" fill="hold"/>
                                        <p:tgtEl>
                                          <p:spTgt spid="20"/>
                                        </p:tgtEl>
                                        <p:attrNameLst>
                                          <p:attrName>ppt_x</p:attrName>
                                        </p:attrNameLst>
                                      </p:cBhvr>
                                      <p:tavLst>
                                        <p:tav tm="0">
                                          <p:val>
                                            <p:strVal val="#ppt_x"/>
                                          </p:val>
                                        </p:tav>
                                        <p:tav tm="100000">
                                          <p:val>
                                            <p:strVal val="#ppt_x"/>
                                          </p:val>
                                        </p:tav>
                                      </p:tavLst>
                                    </p:anim>
                                    <p:anim calcmode="lin" valueType="num">
                                      <p:cBhvr>
                                        <p:cTn id="15" dur="1500" fill="hold"/>
                                        <p:tgtEl>
                                          <p:spTgt spid="20"/>
                                        </p:tgtEl>
                                        <p:attrNameLst>
                                          <p:attrName>ppt_y</p:attrName>
                                        </p:attrNameLst>
                                      </p:cBhvr>
                                      <p:tavLst>
                                        <p:tav tm="0">
                                          <p:val>
                                            <p:strVal val="#ppt_y+.1"/>
                                          </p:val>
                                        </p:tav>
                                        <p:tav tm="100000">
                                          <p:val>
                                            <p:strVal val="#ppt_y"/>
                                          </p:val>
                                        </p:tav>
                                      </p:tavLst>
                                    </p:anim>
                                  </p:childTnLst>
                                </p:cTn>
                              </p:par>
                            </p:childTnLst>
                          </p:cTn>
                        </p:par>
                        <p:par>
                          <p:cTn id="16" fill="hold">
                            <p:stCondLst>
                              <p:cond delay="4000"/>
                            </p:stCondLst>
                            <p:childTnLst>
                              <p:par>
                                <p:cTn id="17" presetID="42" presetClass="entr" presetSubtype="0" fill="hold" grpId="0" nodeType="afterEffect">
                                  <p:stCondLst>
                                    <p:cond delay="100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1500"/>
                                        <p:tgtEl>
                                          <p:spTgt spid="21"/>
                                        </p:tgtEl>
                                      </p:cBhvr>
                                    </p:animEffect>
                                    <p:anim calcmode="lin" valueType="num">
                                      <p:cBhvr>
                                        <p:cTn id="20" dur="1500" fill="hold"/>
                                        <p:tgtEl>
                                          <p:spTgt spid="21"/>
                                        </p:tgtEl>
                                        <p:attrNameLst>
                                          <p:attrName>ppt_x</p:attrName>
                                        </p:attrNameLst>
                                      </p:cBhvr>
                                      <p:tavLst>
                                        <p:tav tm="0">
                                          <p:val>
                                            <p:strVal val="#ppt_x"/>
                                          </p:val>
                                        </p:tav>
                                        <p:tav tm="100000">
                                          <p:val>
                                            <p:strVal val="#ppt_x"/>
                                          </p:val>
                                        </p:tav>
                                      </p:tavLst>
                                    </p:anim>
                                    <p:anim calcmode="lin" valueType="num">
                                      <p:cBhvr>
                                        <p:cTn id="21" dur="1500" fill="hold"/>
                                        <p:tgtEl>
                                          <p:spTgt spid="21"/>
                                        </p:tgtEl>
                                        <p:attrNameLst>
                                          <p:attrName>ppt_y</p:attrName>
                                        </p:attrNameLst>
                                      </p:cBhvr>
                                      <p:tavLst>
                                        <p:tav tm="0">
                                          <p:val>
                                            <p:strVal val="#ppt_y+.1"/>
                                          </p:val>
                                        </p:tav>
                                        <p:tav tm="100000">
                                          <p:val>
                                            <p:strVal val="#ppt_y"/>
                                          </p:val>
                                        </p:tav>
                                      </p:tavLst>
                                    </p:anim>
                                  </p:childTnLst>
                                </p:cTn>
                              </p:par>
                            </p:childTnLst>
                          </p:cTn>
                        </p:par>
                        <p:par>
                          <p:cTn id="22" fill="hold">
                            <p:stCondLst>
                              <p:cond delay="6500"/>
                            </p:stCondLst>
                            <p:childTnLst>
                              <p:par>
                                <p:cTn id="23" presetID="1" presetClass="entr" presetSubtype="0" fill="hold" grpId="0" nodeType="afterEffect">
                                  <p:stCondLst>
                                    <p:cond delay="1000"/>
                                  </p:stCondLst>
                                  <p:childTnLst>
                                    <p:set>
                                      <p:cBhvr>
                                        <p:cTn id="24" dur="1" fill="hold">
                                          <p:stCondLst>
                                            <p:cond delay="249"/>
                                          </p:stCondLst>
                                        </p:cTn>
                                        <p:tgtEl>
                                          <p:spTgt spid="24"/>
                                        </p:tgtEl>
                                        <p:attrNameLst>
                                          <p:attrName>style.visibility</p:attrName>
                                        </p:attrNameLst>
                                      </p:cBhvr>
                                      <p:to>
                                        <p:strVal val="visible"/>
                                      </p:to>
                                    </p:set>
                                  </p:childTnLst>
                                </p:cTn>
                              </p:par>
                            </p:childTnLst>
                          </p:cTn>
                        </p:par>
                        <p:par>
                          <p:cTn id="25" fill="hold">
                            <p:stCondLst>
                              <p:cond delay="7750"/>
                            </p:stCondLst>
                            <p:childTnLst>
                              <p:par>
                                <p:cTn id="26" presetID="42" presetClass="entr" presetSubtype="0" fill="hold" grpId="0" nodeType="afterEffect">
                                  <p:stCondLst>
                                    <p:cond delay="100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1500"/>
                                        <p:tgtEl>
                                          <p:spTgt spid="22"/>
                                        </p:tgtEl>
                                      </p:cBhvr>
                                    </p:animEffect>
                                    <p:anim calcmode="lin" valueType="num">
                                      <p:cBhvr>
                                        <p:cTn id="29" dur="1500" fill="hold"/>
                                        <p:tgtEl>
                                          <p:spTgt spid="22"/>
                                        </p:tgtEl>
                                        <p:attrNameLst>
                                          <p:attrName>ppt_x</p:attrName>
                                        </p:attrNameLst>
                                      </p:cBhvr>
                                      <p:tavLst>
                                        <p:tav tm="0">
                                          <p:val>
                                            <p:strVal val="#ppt_x"/>
                                          </p:val>
                                        </p:tav>
                                        <p:tav tm="100000">
                                          <p:val>
                                            <p:strVal val="#ppt_x"/>
                                          </p:val>
                                        </p:tav>
                                      </p:tavLst>
                                    </p:anim>
                                    <p:anim calcmode="lin" valueType="num">
                                      <p:cBhvr>
                                        <p:cTn id="30" dur="1500" fill="hold"/>
                                        <p:tgtEl>
                                          <p:spTgt spid="22"/>
                                        </p:tgtEl>
                                        <p:attrNameLst>
                                          <p:attrName>ppt_y</p:attrName>
                                        </p:attrNameLst>
                                      </p:cBhvr>
                                      <p:tavLst>
                                        <p:tav tm="0">
                                          <p:val>
                                            <p:strVal val="#ppt_y+.1"/>
                                          </p:val>
                                        </p:tav>
                                        <p:tav tm="100000">
                                          <p:val>
                                            <p:strVal val="#ppt_y"/>
                                          </p:val>
                                        </p:tav>
                                      </p:tavLst>
                                    </p:anim>
                                  </p:childTnLst>
                                </p:cTn>
                              </p:par>
                            </p:childTnLst>
                          </p:cTn>
                        </p:par>
                        <p:par>
                          <p:cTn id="31" fill="hold">
                            <p:stCondLst>
                              <p:cond delay="10250"/>
                            </p:stCondLst>
                            <p:childTnLst>
                              <p:par>
                                <p:cTn id="32" presetID="42" presetClass="entr" presetSubtype="0" fill="hold" grpId="0" nodeType="afterEffect">
                                  <p:stCondLst>
                                    <p:cond delay="100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1500"/>
                                        <p:tgtEl>
                                          <p:spTgt spid="23"/>
                                        </p:tgtEl>
                                      </p:cBhvr>
                                    </p:animEffect>
                                    <p:anim calcmode="lin" valueType="num">
                                      <p:cBhvr>
                                        <p:cTn id="35" dur="1500" fill="hold"/>
                                        <p:tgtEl>
                                          <p:spTgt spid="23"/>
                                        </p:tgtEl>
                                        <p:attrNameLst>
                                          <p:attrName>ppt_x</p:attrName>
                                        </p:attrNameLst>
                                      </p:cBhvr>
                                      <p:tavLst>
                                        <p:tav tm="0">
                                          <p:val>
                                            <p:strVal val="#ppt_x"/>
                                          </p:val>
                                        </p:tav>
                                        <p:tav tm="100000">
                                          <p:val>
                                            <p:strVal val="#ppt_x"/>
                                          </p:val>
                                        </p:tav>
                                      </p:tavLst>
                                    </p:anim>
                                    <p:anim calcmode="lin" valueType="num">
                                      <p:cBhvr>
                                        <p:cTn id="36" dur="1500" fill="hold"/>
                                        <p:tgtEl>
                                          <p:spTgt spid="23"/>
                                        </p:tgtEl>
                                        <p:attrNameLst>
                                          <p:attrName>ppt_y</p:attrName>
                                        </p:attrNameLst>
                                      </p:cBhvr>
                                      <p:tavLst>
                                        <p:tav tm="0">
                                          <p:val>
                                            <p:strVal val="#ppt_y+.1"/>
                                          </p:val>
                                        </p:tav>
                                        <p:tav tm="100000">
                                          <p:val>
                                            <p:strVal val="#ppt_y"/>
                                          </p:val>
                                        </p:tav>
                                      </p:tavLst>
                                    </p:anim>
                                  </p:childTnLst>
                                </p:cTn>
                              </p:par>
                            </p:childTnLst>
                          </p:cTn>
                        </p:par>
                        <p:par>
                          <p:cTn id="37" fill="hold">
                            <p:stCondLst>
                              <p:cond delay="12750"/>
                            </p:stCondLst>
                            <p:childTnLst>
                              <p:par>
                                <p:cTn id="38" presetID="1" presetClass="entr" presetSubtype="0" fill="hold" grpId="0" nodeType="afterEffect">
                                  <p:stCondLst>
                                    <p:cond delay="1000"/>
                                  </p:stCondLst>
                                  <p:childTnLst>
                                    <p:set>
                                      <p:cBhvr>
                                        <p:cTn id="39" dur="1" fill="hold">
                                          <p:stCondLst>
                                            <p:cond delay="1499"/>
                                          </p:stCondLst>
                                        </p:cTn>
                                        <p:tgtEl>
                                          <p:spTgt spid="25"/>
                                        </p:tgtEl>
                                        <p:attrNameLst>
                                          <p:attrName>style.visibility</p:attrName>
                                        </p:attrNameLst>
                                      </p:cBhvr>
                                      <p:to>
                                        <p:strVal val="visible"/>
                                      </p:to>
                                    </p:set>
                                  </p:childTnLst>
                                </p:cTn>
                              </p:par>
                            </p:childTnLst>
                          </p:cTn>
                        </p:par>
                        <p:par>
                          <p:cTn id="40" fill="hold">
                            <p:stCondLst>
                              <p:cond delay="15250"/>
                            </p:stCondLst>
                            <p:childTnLst>
                              <p:par>
                                <p:cTn id="41" presetID="31" presetClass="entr" presetSubtype="0" fill="hold" grpId="0" nodeType="afterEffect">
                                  <p:stCondLst>
                                    <p:cond delay="1000"/>
                                  </p:stCondLst>
                                  <p:childTnLst>
                                    <p:set>
                                      <p:cBhvr>
                                        <p:cTn id="42" dur="1" fill="hold">
                                          <p:stCondLst>
                                            <p:cond delay="0"/>
                                          </p:stCondLst>
                                        </p:cTn>
                                        <p:tgtEl>
                                          <p:spTgt spid="2"/>
                                        </p:tgtEl>
                                        <p:attrNameLst>
                                          <p:attrName>style.visibility</p:attrName>
                                        </p:attrNameLst>
                                      </p:cBhvr>
                                      <p:to>
                                        <p:strVal val="visible"/>
                                      </p:to>
                                    </p:set>
                                    <p:anim calcmode="lin" valueType="num">
                                      <p:cBhvr>
                                        <p:cTn id="43" dur="1500" fill="hold"/>
                                        <p:tgtEl>
                                          <p:spTgt spid="2"/>
                                        </p:tgtEl>
                                        <p:attrNameLst>
                                          <p:attrName>ppt_w</p:attrName>
                                        </p:attrNameLst>
                                      </p:cBhvr>
                                      <p:tavLst>
                                        <p:tav tm="0">
                                          <p:val>
                                            <p:fltVal val="0"/>
                                          </p:val>
                                        </p:tav>
                                        <p:tav tm="100000">
                                          <p:val>
                                            <p:strVal val="#ppt_w"/>
                                          </p:val>
                                        </p:tav>
                                      </p:tavLst>
                                    </p:anim>
                                    <p:anim calcmode="lin" valueType="num">
                                      <p:cBhvr>
                                        <p:cTn id="44" dur="1500" fill="hold"/>
                                        <p:tgtEl>
                                          <p:spTgt spid="2"/>
                                        </p:tgtEl>
                                        <p:attrNameLst>
                                          <p:attrName>ppt_h</p:attrName>
                                        </p:attrNameLst>
                                      </p:cBhvr>
                                      <p:tavLst>
                                        <p:tav tm="0">
                                          <p:val>
                                            <p:fltVal val="0"/>
                                          </p:val>
                                        </p:tav>
                                        <p:tav tm="100000">
                                          <p:val>
                                            <p:strVal val="#ppt_h"/>
                                          </p:val>
                                        </p:tav>
                                      </p:tavLst>
                                    </p:anim>
                                    <p:anim calcmode="lin" valueType="num">
                                      <p:cBhvr>
                                        <p:cTn id="45" dur="1500" fill="hold"/>
                                        <p:tgtEl>
                                          <p:spTgt spid="2"/>
                                        </p:tgtEl>
                                        <p:attrNameLst>
                                          <p:attrName>style.rotation</p:attrName>
                                        </p:attrNameLst>
                                      </p:cBhvr>
                                      <p:tavLst>
                                        <p:tav tm="0">
                                          <p:val>
                                            <p:fltVal val="90"/>
                                          </p:val>
                                        </p:tav>
                                        <p:tav tm="100000">
                                          <p:val>
                                            <p:fltVal val="0"/>
                                          </p:val>
                                        </p:tav>
                                      </p:tavLst>
                                    </p:anim>
                                    <p:animEffect transition="in" filter="fade">
                                      <p:cBhvr>
                                        <p:cTn id="46" dur="1500"/>
                                        <p:tgtEl>
                                          <p:spTgt spid="2"/>
                                        </p:tgtEl>
                                      </p:cBhvr>
                                    </p:animEffect>
                                  </p:childTnLst>
                                </p:cTn>
                              </p:par>
                            </p:childTnLst>
                          </p:cTn>
                        </p:par>
                        <p:par>
                          <p:cTn id="47" fill="hold">
                            <p:stCondLst>
                              <p:cond delay="17750"/>
                            </p:stCondLst>
                            <p:childTnLst>
                              <p:par>
                                <p:cTn id="48" presetID="42" presetClass="entr" presetSubtype="0" fill="hold" grpId="0" nodeType="afterEffect">
                                  <p:stCondLst>
                                    <p:cond delay="150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1500"/>
                                        <p:tgtEl>
                                          <p:spTgt spid="19"/>
                                        </p:tgtEl>
                                      </p:cBhvr>
                                    </p:animEffect>
                                    <p:anim calcmode="lin" valueType="num">
                                      <p:cBhvr>
                                        <p:cTn id="51" dur="1500" fill="hold"/>
                                        <p:tgtEl>
                                          <p:spTgt spid="19"/>
                                        </p:tgtEl>
                                        <p:attrNameLst>
                                          <p:attrName>ppt_x</p:attrName>
                                        </p:attrNameLst>
                                      </p:cBhvr>
                                      <p:tavLst>
                                        <p:tav tm="0">
                                          <p:val>
                                            <p:strVal val="#ppt_x"/>
                                          </p:val>
                                        </p:tav>
                                        <p:tav tm="100000">
                                          <p:val>
                                            <p:strVal val="#ppt_x"/>
                                          </p:val>
                                        </p:tav>
                                      </p:tavLst>
                                    </p:anim>
                                    <p:anim calcmode="lin" valueType="num">
                                      <p:cBhvr>
                                        <p:cTn id="52" dur="1500" fill="hold"/>
                                        <p:tgtEl>
                                          <p:spTgt spid="19"/>
                                        </p:tgtEl>
                                        <p:attrNameLst>
                                          <p:attrName>ppt_y</p:attrName>
                                        </p:attrNameLst>
                                      </p:cBhvr>
                                      <p:tavLst>
                                        <p:tav tm="0">
                                          <p:val>
                                            <p:strVal val="#ppt_y+.1"/>
                                          </p:val>
                                        </p:tav>
                                        <p:tav tm="100000">
                                          <p:val>
                                            <p:strVal val="#ppt_y"/>
                                          </p:val>
                                        </p:tav>
                                      </p:tavLst>
                                    </p:anim>
                                  </p:childTnLst>
                                </p:cTn>
                              </p:par>
                            </p:childTnLst>
                          </p:cTn>
                        </p:par>
                        <p:par>
                          <p:cTn id="53" fill="hold">
                            <p:stCondLst>
                              <p:cond delay="20750"/>
                            </p:stCondLst>
                            <p:childTnLst>
                              <p:par>
                                <p:cTn id="54" presetID="2" presetClass="entr" presetSubtype="2" fill="hold" grpId="0" nodeType="afterEffect">
                                  <p:stCondLst>
                                    <p:cond delay="1000"/>
                                  </p:stCondLst>
                                  <p:childTnLst>
                                    <p:set>
                                      <p:cBhvr>
                                        <p:cTn id="55" dur="1" fill="hold">
                                          <p:stCondLst>
                                            <p:cond delay="0"/>
                                          </p:stCondLst>
                                        </p:cTn>
                                        <p:tgtEl>
                                          <p:spTgt spid="4"/>
                                        </p:tgtEl>
                                        <p:attrNameLst>
                                          <p:attrName>style.visibility</p:attrName>
                                        </p:attrNameLst>
                                      </p:cBhvr>
                                      <p:to>
                                        <p:strVal val="visible"/>
                                      </p:to>
                                    </p:set>
                                    <p:anim calcmode="lin" valueType="num">
                                      <p:cBhvr additive="base">
                                        <p:cTn id="56" dur="1500" fill="hold"/>
                                        <p:tgtEl>
                                          <p:spTgt spid="4"/>
                                        </p:tgtEl>
                                        <p:attrNameLst>
                                          <p:attrName>ppt_x</p:attrName>
                                        </p:attrNameLst>
                                      </p:cBhvr>
                                      <p:tavLst>
                                        <p:tav tm="0">
                                          <p:val>
                                            <p:strVal val="1+#ppt_w/2"/>
                                          </p:val>
                                        </p:tav>
                                        <p:tav tm="100000">
                                          <p:val>
                                            <p:strVal val="#ppt_x"/>
                                          </p:val>
                                        </p:tav>
                                      </p:tavLst>
                                    </p:anim>
                                    <p:anim calcmode="lin" valueType="num">
                                      <p:cBhvr additive="base">
                                        <p:cTn id="57"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3" grpId="0"/>
      <p:bldP spid="24" grpId="0" animBg="1"/>
      <p:bldP spid="25" grpId="0" animBg="1"/>
      <p:bldP spid="2" grpId="0"/>
      <p:bldP spid="14"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CuadroTexto"/>
          <p:cNvSpPr txBox="1"/>
          <p:nvPr/>
        </p:nvSpPr>
        <p:spPr>
          <a:xfrm rot="10800000" flipV="1">
            <a:off x="195454" y="1445436"/>
            <a:ext cx="10283235" cy="1426015"/>
          </a:xfrm>
          <a:prstGeom prst="rect">
            <a:avLst/>
          </a:prstGeom>
          <a:noFill/>
          <a:ln>
            <a:solidFill>
              <a:srgbClr val="C00000">
                <a:alpha val="45000"/>
              </a:srgbClr>
            </a:solidFill>
          </a:ln>
        </p:spPr>
        <p:txBody>
          <a:bodyPr wrap="square" lIns="116824" tIns="58412" rIns="116824" bIns="58412" rtlCol="0">
            <a:spAutoFit/>
          </a:bodyPr>
          <a:lstStyle/>
          <a:p>
            <a:pPr algn="just"/>
            <a:r>
              <a:rPr lang="es-ES" sz="1700" b="1" dirty="0">
                <a:solidFill>
                  <a:schemeClr val="tx2"/>
                </a:solidFill>
              </a:rPr>
              <a:t>Si la IT se ha iniciado durante el periodo de inactividad, el trabajador deberá comunicar la baja médica (y, en su caso, el alta médica posterior) directamente a través de los canales de comunicación habilitados, entre otros, el presencial –previa cita en la oficina de Prestaciones- o la pre-solicitud, vía preferente para esta comunicación. </a:t>
            </a:r>
          </a:p>
          <a:p>
            <a:pPr algn="just"/>
            <a:r>
              <a:rPr lang="es-ES" sz="1700" b="1" dirty="0">
                <a:solidFill>
                  <a:schemeClr val="tx2"/>
                </a:solidFill>
              </a:rPr>
              <a:t>Esto puede aplicarse también a casos de maternidad/paternidad, pasando la persona trabajadora a percibir la prestación por nacimiento y cuidado de menor, una vez interrumpida la prestación por desempleo. </a:t>
            </a:r>
          </a:p>
        </p:txBody>
      </p:sp>
      <p:sp>
        <p:nvSpPr>
          <p:cNvPr id="17" name="16 CuadroTexto"/>
          <p:cNvSpPr txBox="1"/>
          <p:nvPr/>
        </p:nvSpPr>
        <p:spPr>
          <a:xfrm>
            <a:off x="223191" y="3103010"/>
            <a:ext cx="10283233" cy="3711256"/>
          </a:xfrm>
          <a:prstGeom prst="rect">
            <a:avLst/>
          </a:prstGeom>
          <a:noFill/>
          <a:ln>
            <a:noFill/>
          </a:ln>
        </p:spPr>
        <p:txBody>
          <a:bodyPr wrap="square" lIns="116824" tIns="58412" rIns="116824" bIns="58412" rtlCol="0">
            <a:spAutoFit/>
          </a:bodyPr>
          <a:lstStyle/>
          <a:p>
            <a:pPr algn="just">
              <a:spcBef>
                <a:spcPts val="767"/>
              </a:spcBef>
            </a:pPr>
            <a:r>
              <a:rPr lang="es-ES" sz="1800" dirty="0"/>
              <a:t>La mejor forma de comunicar las bajas y altas médicas al SEPE por parte del trabajador, es a través del envío del formulario de pre-solicitud, que se encuentra en la </a:t>
            </a:r>
            <a:r>
              <a:rPr lang="es-ES" sz="1800" b="1" dirty="0"/>
              <a:t>sede del SEPE</a:t>
            </a:r>
            <a:r>
              <a:rPr lang="es-ES" sz="1800" dirty="0"/>
              <a:t>:</a:t>
            </a:r>
          </a:p>
          <a:p>
            <a:pPr algn="just">
              <a:lnSpc>
                <a:spcPts val="1916"/>
              </a:lnSpc>
            </a:pPr>
            <a:endParaRPr lang="es-ES" sz="1800" dirty="0"/>
          </a:p>
          <a:p>
            <a:pPr>
              <a:lnSpc>
                <a:spcPts val="1600"/>
              </a:lnSpc>
            </a:pPr>
            <a:r>
              <a:rPr lang="es-ES" sz="1800" dirty="0"/>
              <a:t>1) Entrar en </a:t>
            </a:r>
            <a:r>
              <a:rPr lang="es-ES" sz="1800" dirty="0">
                <a:hlinkClick r:id="rId3"/>
              </a:rPr>
              <a:t>https://sede.sepe.gob.es/portalSede/flows/inicio</a:t>
            </a:r>
            <a:r>
              <a:rPr lang="es-ES" sz="1800" dirty="0"/>
              <a:t>.</a:t>
            </a:r>
            <a:endParaRPr lang="es-ES_tradnl" sz="1800" dirty="0"/>
          </a:p>
          <a:p>
            <a:pPr>
              <a:lnSpc>
                <a:spcPts val="1000"/>
              </a:lnSpc>
            </a:pPr>
            <a:r>
              <a:rPr lang="es-ES" sz="1800" dirty="0"/>
              <a:t> </a:t>
            </a:r>
            <a:endParaRPr lang="es-ES_tradnl" sz="1800" dirty="0"/>
          </a:p>
          <a:p>
            <a:pPr>
              <a:lnSpc>
                <a:spcPts val="1600"/>
              </a:lnSpc>
            </a:pPr>
            <a:r>
              <a:rPr lang="es-ES" sz="1800" dirty="0"/>
              <a:t>2) Seleccionar PERSONAS.</a:t>
            </a:r>
            <a:endParaRPr lang="es-ES_tradnl" sz="1800" dirty="0"/>
          </a:p>
          <a:p>
            <a:pPr>
              <a:lnSpc>
                <a:spcPts val="1000"/>
              </a:lnSpc>
            </a:pPr>
            <a:r>
              <a:rPr lang="es-ES" sz="1800" dirty="0"/>
              <a:t> </a:t>
            </a:r>
            <a:endParaRPr lang="es-ES_tradnl" sz="1800" dirty="0"/>
          </a:p>
          <a:p>
            <a:pPr>
              <a:lnSpc>
                <a:spcPts val="1600"/>
              </a:lnSpc>
            </a:pPr>
            <a:r>
              <a:rPr lang="es-ES" sz="1800" dirty="0"/>
              <a:t>3) Entrar en </a:t>
            </a:r>
            <a:r>
              <a:rPr lang="es-ES" sz="1800" i="1" dirty="0">
                <a:hlinkClick r:id="rId4"/>
              </a:rPr>
              <a:t>Formulario para pre-solicitud individual de prestaciones por desempleo</a:t>
            </a:r>
            <a:r>
              <a:rPr lang="es-ES" sz="1800" dirty="0"/>
              <a:t>.</a:t>
            </a:r>
            <a:endParaRPr lang="es-ES_tradnl" sz="1800" dirty="0"/>
          </a:p>
          <a:p>
            <a:pPr>
              <a:lnSpc>
                <a:spcPts val="1000"/>
              </a:lnSpc>
            </a:pPr>
            <a:r>
              <a:rPr lang="es-ES" sz="1800" dirty="0"/>
              <a:t> </a:t>
            </a:r>
            <a:endParaRPr lang="es-ES_tradnl" sz="1800" dirty="0"/>
          </a:p>
          <a:p>
            <a:pPr>
              <a:lnSpc>
                <a:spcPts val="1600"/>
              </a:lnSpc>
            </a:pPr>
            <a:r>
              <a:rPr lang="es-ES" sz="1800" dirty="0"/>
              <a:t>4) Seleccionar la opción </a:t>
            </a:r>
            <a:r>
              <a:rPr lang="es-ES" sz="1800" i="1" u="sng" dirty="0"/>
              <a:t>formulario</a:t>
            </a:r>
            <a:r>
              <a:rPr lang="es-ES" sz="1800" dirty="0"/>
              <a:t> (vínculo en el texto informativo).</a:t>
            </a:r>
            <a:endParaRPr lang="es-ES_tradnl" sz="1800" dirty="0"/>
          </a:p>
          <a:p>
            <a:pPr>
              <a:lnSpc>
                <a:spcPts val="1000"/>
              </a:lnSpc>
            </a:pPr>
            <a:r>
              <a:rPr lang="es-ES" sz="1800" dirty="0"/>
              <a:t> </a:t>
            </a:r>
            <a:endParaRPr lang="es-ES_tradnl" sz="1800" dirty="0"/>
          </a:p>
          <a:p>
            <a:pPr algn="just">
              <a:lnSpc>
                <a:spcPts val="1600"/>
              </a:lnSpc>
            </a:pPr>
            <a:r>
              <a:rPr lang="es-ES" sz="1800" dirty="0"/>
              <a:t>5) Seleccionar la opción </a:t>
            </a:r>
            <a:r>
              <a:rPr lang="es-ES" sz="1800" i="1" u="sng" dirty="0"/>
              <a:t>Baja Prestación</a:t>
            </a:r>
            <a:r>
              <a:rPr lang="es-ES" sz="1800" dirty="0"/>
              <a:t> para la baja médica y la opción </a:t>
            </a:r>
            <a:r>
              <a:rPr lang="es-ES" sz="1800" i="1" u="sng" dirty="0"/>
              <a:t>Incidencias</a:t>
            </a:r>
            <a:r>
              <a:rPr lang="es-ES" sz="1800" dirty="0"/>
              <a:t> para el alta médica.</a:t>
            </a:r>
          </a:p>
          <a:p>
            <a:pPr algn="just">
              <a:lnSpc>
                <a:spcPts val="1800"/>
              </a:lnSpc>
            </a:pPr>
            <a:r>
              <a:rPr lang="es-ES" sz="1800" dirty="0"/>
              <a:t>Se cumplimentan todos los campos, indicando en observaciones la causa de baja, fecha baja, fecha de alta, entidad a cargo y si está en la empresa en reducción de jornada o en suspensión.</a:t>
            </a:r>
          </a:p>
          <a:p>
            <a:pPr algn="just">
              <a:lnSpc>
                <a:spcPts val="1800"/>
              </a:lnSpc>
            </a:pPr>
            <a:endParaRPr lang="es-ES" sz="1800" dirty="0"/>
          </a:p>
          <a:p>
            <a:pPr algn="just">
              <a:lnSpc>
                <a:spcPts val="1800"/>
              </a:lnSpc>
            </a:pPr>
            <a:r>
              <a:rPr lang="es-ES" sz="1800" dirty="0"/>
              <a:t>Para comunicar el fin del periodo de maternidad/paternidad se enviará pre-solicitud de </a:t>
            </a:r>
            <a:r>
              <a:rPr lang="es-ES" sz="1800" i="1" u="sng" dirty="0"/>
              <a:t>Reanudación</a:t>
            </a:r>
            <a:r>
              <a:rPr lang="es-ES" sz="1800" dirty="0"/>
              <a:t> para volver a percibir la prestación.</a:t>
            </a:r>
            <a:endParaRPr lang="es-ES" sz="1800" dirty="0">
              <a:solidFill>
                <a:schemeClr val="tx2"/>
              </a:solidFill>
            </a:endParaRPr>
          </a:p>
        </p:txBody>
      </p:sp>
      <p:sp>
        <p:nvSpPr>
          <p:cNvPr id="8" name="7 CuadroTexto"/>
          <p:cNvSpPr txBox="1"/>
          <p:nvPr/>
        </p:nvSpPr>
        <p:spPr>
          <a:xfrm>
            <a:off x="1" y="341006"/>
            <a:ext cx="10693400" cy="487297"/>
          </a:xfrm>
          <a:prstGeom prst="rect">
            <a:avLst/>
          </a:prstGeom>
          <a:noFill/>
        </p:spPr>
        <p:txBody>
          <a:bodyPr wrap="square" lIns="116824" tIns="58412" rIns="116824" bIns="58412" rtlCol="0">
            <a:spAutoFit/>
          </a:bodyPr>
          <a:lstStyle/>
          <a:p>
            <a:pPr lvl="0" algn="ctr"/>
            <a:r>
              <a:rPr lang="es-ES" sz="2400" b="1" dirty="0" smtClean="0">
                <a:solidFill>
                  <a:prstClr val="white"/>
                </a:solidFill>
              </a:rPr>
              <a:t>9. </a:t>
            </a:r>
            <a:r>
              <a:rPr lang="es-ES" sz="2400" b="1" dirty="0">
                <a:solidFill>
                  <a:prstClr val="white"/>
                </a:solidFill>
              </a:rPr>
              <a:t>IT - comunicación de las bajas médicas de los trabajadores incluidos en ERTE</a:t>
            </a:r>
          </a:p>
        </p:txBody>
      </p:sp>
      <p:sp>
        <p:nvSpPr>
          <p:cNvPr id="7" name="2 Marcador de número de diapositiva"/>
          <p:cNvSpPr>
            <a:spLocks noGrp="1"/>
          </p:cNvSpPr>
          <p:nvPr>
            <p:ph type="sldNum" sz="quarter" idx="4"/>
          </p:nvPr>
        </p:nvSpPr>
        <p:spPr/>
        <p:txBody>
          <a:bodyPr/>
          <a:lstStyle/>
          <a:p>
            <a:fld id="{6CD32176-65D9-4359-8594-D1C589AFA430}" type="slidenum">
              <a:rPr lang="es-ES_tradnl" smtClean="0"/>
              <a:pPr/>
              <a:t>13</a:t>
            </a:fld>
            <a:endParaRPr lang="es-ES_tradnl" dirty="0"/>
          </a:p>
        </p:txBody>
      </p:sp>
      <p:sp>
        <p:nvSpPr>
          <p:cNvPr id="9" name="8 CuadroTexto"/>
          <p:cNvSpPr txBox="1"/>
          <p:nvPr/>
        </p:nvSpPr>
        <p:spPr>
          <a:xfrm>
            <a:off x="18108" y="828303"/>
            <a:ext cx="10693400" cy="456519"/>
          </a:xfrm>
          <a:prstGeom prst="rect">
            <a:avLst/>
          </a:prstGeom>
          <a:noFill/>
        </p:spPr>
        <p:txBody>
          <a:bodyPr wrap="square" lIns="116824" tIns="58412" rIns="116824" bIns="58412" rtlCol="0">
            <a:spAutoFit/>
          </a:bodyPr>
          <a:lstStyle/>
          <a:p>
            <a:pPr lvl="0" algn="ctr"/>
            <a:r>
              <a:rPr lang="es-ES" sz="2200" b="1" dirty="0"/>
              <a:t>¿Cómo comunica un trabajador en ERTE que está de baja médica al SEPE ?</a:t>
            </a:r>
          </a:p>
        </p:txBody>
      </p:sp>
      <p:sp>
        <p:nvSpPr>
          <p:cNvPr id="10" name="9 CuadroTexto"/>
          <p:cNvSpPr txBox="1"/>
          <p:nvPr/>
        </p:nvSpPr>
        <p:spPr>
          <a:xfrm>
            <a:off x="-222636" y="36230"/>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3" name="2 CuadroTexto"/>
          <p:cNvSpPr txBox="1"/>
          <p:nvPr/>
        </p:nvSpPr>
        <p:spPr>
          <a:xfrm>
            <a:off x="738188" y="6698850"/>
            <a:ext cx="1872208" cy="230832"/>
          </a:xfrm>
          <a:prstGeom prst="rect">
            <a:avLst/>
          </a:prstGeom>
          <a:noFill/>
        </p:spPr>
        <p:txBody>
          <a:bodyPr wrap="square" rtlCol="0">
            <a:spAutoFit/>
          </a:bodyPr>
          <a:lstStyle/>
          <a:p>
            <a:r>
              <a:rPr lang="es-ES" sz="900" dirty="0"/>
              <a:t>Contenido actualizado 23/02/2021</a:t>
            </a:r>
            <a:endParaRPr lang="es-ES_tradnl" sz="900" dirty="0"/>
          </a:p>
        </p:txBody>
      </p:sp>
    </p:spTree>
    <p:extLst>
      <p:ext uri="{BB962C8B-B14F-4D97-AF65-F5344CB8AC3E}">
        <p14:creationId xmlns:p14="http://schemas.microsoft.com/office/powerpoint/2010/main" val="8049614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500"/>
                                        <p:tgtEl>
                                          <p:spTgt spid="9"/>
                                        </p:tgtEl>
                                      </p:cBhvr>
                                    </p:animEffect>
                                    <p:anim calcmode="lin" valueType="num">
                                      <p:cBhvr>
                                        <p:cTn id="8" dur="1500" fill="hold"/>
                                        <p:tgtEl>
                                          <p:spTgt spid="9"/>
                                        </p:tgtEl>
                                        <p:attrNameLst>
                                          <p:attrName>ppt_x</p:attrName>
                                        </p:attrNameLst>
                                      </p:cBhvr>
                                      <p:tavLst>
                                        <p:tav tm="0">
                                          <p:val>
                                            <p:strVal val="#ppt_x"/>
                                          </p:val>
                                        </p:tav>
                                        <p:tav tm="100000">
                                          <p:val>
                                            <p:strVal val="#ppt_x"/>
                                          </p:val>
                                        </p:tav>
                                      </p:tavLst>
                                    </p:anim>
                                    <p:anim calcmode="lin" valueType="num">
                                      <p:cBhvr>
                                        <p:cTn id="9" dur="1500" fill="hold"/>
                                        <p:tgtEl>
                                          <p:spTgt spid="9"/>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grpId="0" nodeType="afterEffect">
                                  <p:stCondLst>
                                    <p:cond delay="100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2000"/>
                                        <p:tgtEl>
                                          <p:spTgt spid="13"/>
                                        </p:tgtEl>
                                      </p:cBhvr>
                                    </p:animEffect>
                                    <p:anim calcmode="lin" valueType="num">
                                      <p:cBhvr>
                                        <p:cTn id="14" dur="2000" fill="hold"/>
                                        <p:tgtEl>
                                          <p:spTgt spid="13"/>
                                        </p:tgtEl>
                                        <p:attrNameLst>
                                          <p:attrName>ppt_x</p:attrName>
                                        </p:attrNameLst>
                                      </p:cBhvr>
                                      <p:tavLst>
                                        <p:tav tm="0">
                                          <p:val>
                                            <p:strVal val="#ppt_x"/>
                                          </p:val>
                                        </p:tav>
                                        <p:tav tm="100000">
                                          <p:val>
                                            <p:strVal val="#ppt_x"/>
                                          </p:val>
                                        </p:tav>
                                      </p:tavLst>
                                    </p:anim>
                                    <p:anim calcmode="lin" valueType="num">
                                      <p:cBhvr>
                                        <p:cTn id="15" dur="2000" fill="hold"/>
                                        <p:tgtEl>
                                          <p:spTgt spid="13"/>
                                        </p:tgtEl>
                                        <p:attrNameLst>
                                          <p:attrName>ppt_y</p:attrName>
                                        </p:attrNameLst>
                                      </p:cBhvr>
                                      <p:tavLst>
                                        <p:tav tm="0">
                                          <p:val>
                                            <p:strVal val="#ppt_y+.1"/>
                                          </p:val>
                                        </p:tav>
                                        <p:tav tm="100000">
                                          <p:val>
                                            <p:strVal val="#ppt_y"/>
                                          </p:val>
                                        </p:tav>
                                      </p:tavLst>
                                    </p:anim>
                                  </p:childTnLst>
                                </p:cTn>
                              </p:par>
                            </p:childTnLst>
                          </p:cTn>
                        </p:par>
                        <p:par>
                          <p:cTn id="16" fill="hold">
                            <p:stCondLst>
                              <p:cond delay="4500"/>
                            </p:stCondLst>
                            <p:childTnLst>
                              <p:par>
                                <p:cTn id="17" presetID="42" presetClass="entr" presetSubtype="0" fill="hold" grpId="0" nodeType="afterEffect">
                                  <p:stCondLst>
                                    <p:cond delay="100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2000"/>
                                        <p:tgtEl>
                                          <p:spTgt spid="17"/>
                                        </p:tgtEl>
                                      </p:cBhvr>
                                    </p:animEffect>
                                    <p:anim calcmode="lin" valueType="num">
                                      <p:cBhvr>
                                        <p:cTn id="20" dur="2000" fill="hold"/>
                                        <p:tgtEl>
                                          <p:spTgt spid="17"/>
                                        </p:tgtEl>
                                        <p:attrNameLst>
                                          <p:attrName>ppt_x</p:attrName>
                                        </p:attrNameLst>
                                      </p:cBhvr>
                                      <p:tavLst>
                                        <p:tav tm="0">
                                          <p:val>
                                            <p:strVal val="#ppt_x"/>
                                          </p:val>
                                        </p:tav>
                                        <p:tav tm="100000">
                                          <p:val>
                                            <p:strVal val="#ppt_x"/>
                                          </p:val>
                                        </p:tav>
                                      </p:tavLst>
                                    </p:anim>
                                    <p:anim calcmode="lin" valueType="num">
                                      <p:cBhvr>
                                        <p:cTn id="21" dur="2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7"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296034" y="1605384"/>
            <a:ext cx="10305096" cy="1502959"/>
          </a:xfrm>
          <a:prstGeom prst="rect">
            <a:avLst/>
          </a:prstGeom>
          <a:noFill/>
        </p:spPr>
        <p:txBody>
          <a:bodyPr wrap="square" lIns="116824" tIns="58412" rIns="116824" bIns="58412" rtlCol="0">
            <a:spAutoFit/>
          </a:bodyPr>
          <a:lstStyle/>
          <a:p>
            <a:pPr lvl="0" algn="just"/>
            <a:r>
              <a:rPr lang="es-ES" sz="1600" b="1" dirty="0">
                <a:solidFill>
                  <a:schemeClr val="tx2"/>
                </a:solidFill>
              </a:rPr>
              <a:t>La baja de los trabajadores en la prestación</a:t>
            </a:r>
            <a:r>
              <a:rPr lang="es-ES" sz="1600" dirty="0">
                <a:solidFill>
                  <a:schemeClr val="tx2"/>
                </a:solidFill>
              </a:rPr>
              <a:t>, definitiva o temporal -porque vuelvan a su actividad habitual, definitiva o temporalmente- se comunicará al SEPE a través de la aplicación </a:t>
            </a:r>
            <a:r>
              <a:rPr lang="es-ES" sz="1600" b="1" dirty="0">
                <a:solidFill>
                  <a:schemeClr val="tx2"/>
                </a:solidFill>
              </a:rPr>
              <a:t>certific@2: comunicación de periodos de actividad </a:t>
            </a:r>
            <a:r>
              <a:rPr lang="es-ES" sz="1600" dirty="0">
                <a:solidFill>
                  <a:schemeClr val="tx2"/>
                </a:solidFill>
              </a:rPr>
              <a:t>(ficheros XML).</a:t>
            </a:r>
          </a:p>
          <a:p>
            <a:pPr algn="just">
              <a:lnSpc>
                <a:spcPts val="1150"/>
              </a:lnSpc>
            </a:pPr>
            <a:endParaRPr lang="es-ES" sz="1600" b="1" dirty="0">
              <a:solidFill>
                <a:schemeClr val="tx2"/>
              </a:solidFill>
            </a:endParaRPr>
          </a:p>
          <a:p>
            <a:pPr algn="just"/>
            <a:r>
              <a:rPr lang="es-ES" sz="1600" b="1" dirty="0">
                <a:solidFill>
                  <a:schemeClr val="tx2"/>
                </a:solidFill>
              </a:rPr>
              <a:t>YA NO SE UTILIZARÁN LAS PLANTILLAS DE </a:t>
            </a:r>
            <a:r>
              <a:rPr lang="es-ES" sz="1600" b="1" dirty="0"/>
              <a:t>BAJAS</a:t>
            </a:r>
            <a:r>
              <a:rPr lang="es-ES" sz="1600" dirty="0"/>
              <a:t> (ni el Excel naranja ni el anterior Excel verde) que habían venido usándose hasta septiembre.</a:t>
            </a:r>
          </a:p>
        </p:txBody>
      </p:sp>
      <p:sp>
        <p:nvSpPr>
          <p:cNvPr id="3" name="2 CuadroTexto"/>
          <p:cNvSpPr txBox="1"/>
          <p:nvPr/>
        </p:nvSpPr>
        <p:spPr>
          <a:xfrm>
            <a:off x="356862" y="3108343"/>
            <a:ext cx="10140093" cy="678213"/>
          </a:xfrm>
          <a:prstGeom prst="rect">
            <a:avLst/>
          </a:prstGeom>
          <a:noFill/>
          <a:ln w="34925" cap="rnd" cmpd="sng">
            <a:solidFill>
              <a:schemeClr val="accent6">
                <a:lumMod val="75000"/>
              </a:schemeClr>
            </a:solidFill>
            <a:prstDash val="solid"/>
            <a:bevel/>
          </a:ln>
          <a:effectLst/>
        </p:spPr>
        <p:txBody>
          <a:bodyPr wrap="square" lIns="183974" tIns="91987" rIns="183974" bIns="91987" rtlCol="0">
            <a:spAutoFit/>
          </a:bodyPr>
          <a:lstStyle>
            <a:defPPr>
              <a:defRPr lang="es-ES_tradnl"/>
            </a:defPPr>
            <a:lvl1pPr algn="just">
              <a:defRPr sz="1600" b="1" u="sng">
                <a:solidFill>
                  <a:schemeClr val="tx2"/>
                </a:solidFill>
              </a:defRPr>
            </a:lvl1pPr>
          </a:lstStyle>
          <a:p>
            <a:r>
              <a:rPr lang="es-ES" dirty="0"/>
              <a:t>Si es la primera vez que se va incluir al trabajador en un fichero XML </a:t>
            </a:r>
            <a:r>
              <a:rPr lang="es-ES" u="none" dirty="0">
                <a:solidFill>
                  <a:schemeClr val="tx1"/>
                </a:solidFill>
              </a:rPr>
              <a:t>se enviará el fichero marcando con el código 03 (con el asistente de certific@2) solamente el día de la reincorporación.</a:t>
            </a:r>
            <a:endParaRPr lang="es-ES_tradnl" dirty="0">
              <a:solidFill>
                <a:schemeClr val="tx1"/>
              </a:solidFill>
            </a:endParaRPr>
          </a:p>
        </p:txBody>
      </p:sp>
      <p:sp>
        <p:nvSpPr>
          <p:cNvPr id="9" name="8 CuadroTexto"/>
          <p:cNvSpPr txBox="1"/>
          <p:nvPr/>
        </p:nvSpPr>
        <p:spPr>
          <a:xfrm>
            <a:off x="321970" y="3972439"/>
            <a:ext cx="10163846" cy="2606946"/>
          </a:xfrm>
          <a:prstGeom prst="rect">
            <a:avLst/>
          </a:prstGeom>
          <a:noFill/>
          <a:ln w="34925" cap="rnd" cmpd="sng">
            <a:solidFill>
              <a:schemeClr val="accent6">
                <a:lumMod val="75000"/>
              </a:schemeClr>
            </a:solidFill>
            <a:prstDash val="solid"/>
            <a:bevel/>
          </a:ln>
          <a:effectLst/>
        </p:spPr>
        <p:txBody>
          <a:bodyPr wrap="square" lIns="183974" tIns="91987" rIns="183974" bIns="91987" rtlCol="0">
            <a:spAutoFit/>
          </a:bodyPr>
          <a:lstStyle>
            <a:defPPr>
              <a:defRPr lang="es-ES_tradnl"/>
            </a:defPPr>
            <a:lvl1pPr algn="just">
              <a:defRPr sz="2000"/>
            </a:lvl1pPr>
          </a:lstStyle>
          <a:p>
            <a:r>
              <a:rPr lang="es-ES" sz="1600" b="1" u="sng" dirty="0">
                <a:solidFill>
                  <a:schemeClr val="tx2"/>
                </a:solidFill>
              </a:rPr>
              <a:t>Si ya se había enviado fichero XML</a:t>
            </a:r>
            <a:r>
              <a:rPr lang="es-ES" sz="1600" b="1" dirty="0">
                <a:solidFill>
                  <a:schemeClr val="tx2"/>
                </a:solidFill>
              </a:rPr>
              <a:t> del mes de octubre o siguientes,</a:t>
            </a:r>
            <a:r>
              <a:rPr lang="es-ES" sz="1600" dirty="0">
                <a:solidFill>
                  <a:schemeClr val="tx2"/>
                </a:solidFill>
              </a:rPr>
              <a:t> </a:t>
            </a:r>
            <a:r>
              <a:rPr lang="es-ES" sz="1600" b="1" dirty="0">
                <a:solidFill>
                  <a:schemeClr val="tx2"/>
                </a:solidFill>
              </a:rPr>
              <a:t>hay dos posibilidades:</a:t>
            </a:r>
            <a:endParaRPr lang="es-ES" sz="1600" dirty="0">
              <a:solidFill>
                <a:schemeClr val="tx2"/>
              </a:solidFill>
            </a:endParaRPr>
          </a:p>
          <a:p>
            <a:pPr>
              <a:spcBef>
                <a:spcPts val="767"/>
              </a:spcBef>
              <a:buAutoNum type="arabicPeriod"/>
            </a:pPr>
            <a:r>
              <a:rPr lang="es-ES" sz="1600" dirty="0">
                <a:solidFill>
                  <a:schemeClr val="tx2"/>
                </a:solidFill>
              </a:rPr>
              <a:t> El ultimo XML en el que se le incluirá será el correspondiente al mes de la baja de la prestación y se cumplimentará de la forma habitual, con la actividad e inactividad que haya tenido. El día de la reincorporación a la actividad será el último día señalado con el código </a:t>
            </a:r>
            <a:r>
              <a:rPr lang="es-ES" sz="1600" b="1" dirty="0">
                <a:solidFill>
                  <a:schemeClr val="tx2"/>
                </a:solidFill>
              </a:rPr>
              <a:t>03</a:t>
            </a:r>
            <a:r>
              <a:rPr lang="es-ES" sz="1600" dirty="0">
                <a:solidFill>
                  <a:schemeClr val="tx2"/>
                </a:solidFill>
              </a:rPr>
              <a:t>. </a:t>
            </a:r>
            <a:r>
              <a:rPr lang="es-ES" sz="1600" dirty="0"/>
              <a:t>Ejemplo: para un trabajador que estuvo inactivo la primera semana de diciembre y luego se incorpora definitivamente a su actividad se indicará del 1 al 7 como inactividad (01)  y del 7 en adelante como actividad (03). Y ya no se envían los siguientes XML.</a:t>
            </a:r>
          </a:p>
          <a:p>
            <a:pPr>
              <a:spcBef>
                <a:spcPts val="767"/>
              </a:spcBef>
              <a:buFont typeface="+mj-lt"/>
              <a:buAutoNum type="arabicPeriod" startAt="2"/>
            </a:pPr>
            <a:r>
              <a:rPr lang="es-ES" sz="1600" dirty="0">
                <a:solidFill>
                  <a:schemeClr val="tx2"/>
                </a:solidFill>
              </a:rPr>
              <a:t> Si no tiene que percibir prestación ningún día del mes de la reincorporación, no se enviará fichero XML. </a:t>
            </a:r>
            <a:r>
              <a:rPr lang="es-ES" sz="1600" dirty="0"/>
              <a:t>Ejemplo.- para un trabajador que estuvo inactivo hasta el 30/11 y el 01/12 se incorpora a su trabaja con jornada normal no se envía ya XML con la información para diciembre.</a:t>
            </a:r>
          </a:p>
        </p:txBody>
      </p:sp>
      <p:sp>
        <p:nvSpPr>
          <p:cNvPr id="11" name="10 CuadroTexto"/>
          <p:cNvSpPr txBox="1"/>
          <p:nvPr/>
        </p:nvSpPr>
        <p:spPr>
          <a:xfrm>
            <a:off x="-68647" y="324247"/>
            <a:ext cx="10693400" cy="856629"/>
          </a:xfrm>
          <a:prstGeom prst="rect">
            <a:avLst/>
          </a:prstGeom>
          <a:noFill/>
        </p:spPr>
        <p:txBody>
          <a:bodyPr wrap="square" lIns="116824" tIns="58412" rIns="116824" bIns="58412" rtlCol="0">
            <a:spAutoFit/>
          </a:bodyPr>
          <a:lstStyle/>
          <a:p>
            <a:pPr algn="ctr"/>
            <a:r>
              <a:rPr lang="es-ES" sz="2400" b="1" dirty="0" smtClean="0">
                <a:solidFill>
                  <a:prstClr val="white"/>
                </a:solidFill>
              </a:rPr>
              <a:t>10. </a:t>
            </a:r>
            <a:r>
              <a:rPr lang="es-ES" sz="2400" b="1" dirty="0">
                <a:solidFill>
                  <a:prstClr val="white"/>
                </a:solidFill>
              </a:rPr>
              <a:t>Baja de la prestación ERTE: cómo comunicar el fin del cobro de la prestación</a:t>
            </a:r>
            <a:endParaRPr lang="es-ES_tradnl" sz="2400" b="1" dirty="0">
              <a:solidFill>
                <a:prstClr val="white"/>
              </a:solidFill>
            </a:endParaRPr>
          </a:p>
          <a:p>
            <a:pPr lvl="0" algn="ctr"/>
            <a:endParaRPr lang="es-ES" sz="2400" b="1" dirty="0">
              <a:solidFill>
                <a:prstClr val="white"/>
              </a:solidFill>
            </a:endParaRPr>
          </a:p>
        </p:txBody>
      </p:sp>
      <p:sp>
        <p:nvSpPr>
          <p:cNvPr id="10" name="2 Marcador de número de diapositiva"/>
          <p:cNvSpPr>
            <a:spLocks noGrp="1"/>
          </p:cNvSpPr>
          <p:nvPr>
            <p:ph type="sldNum" sz="quarter" idx="4"/>
          </p:nvPr>
        </p:nvSpPr>
        <p:spPr>
          <a:xfrm>
            <a:off x="0" y="6690432"/>
            <a:ext cx="642521" cy="402567"/>
          </a:xfrm>
        </p:spPr>
        <p:txBody>
          <a:bodyPr/>
          <a:lstStyle/>
          <a:p>
            <a:fld id="{6CD32176-65D9-4359-8594-D1C589AFA430}" type="slidenum">
              <a:rPr lang="es-ES_tradnl" smtClean="0"/>
              <a:pPr/>
              <a:t>14</a:t>
            </a:fld>
            <a:endParaRPr lang="es-ES_tradnl" dirty="0"/>
          </a:p>
        </p:txBody>
      </p:sp>
      <p:sp>
        <p:nvSpPr>
          <p:cNvPr id="12" name="11 CuadroTexto"/>
          <p:cNvSpPr txBox="1"/>
          <p:nvPr/>
        </p:nvSpPr>
        <p:spPr>
          <a:xfrm>
            <a:off x="-18108" y="828303"/>
            <a:ext cx="10693400" cy="795073"/>
          </a:xfrm>
          <a:prstGeom prst="rect">
            <a:avLst/>
          </a:prstGeom>
          <a:noFill/>
        </p:spPr>
        <p:txBody>
          <a:bodyPr wrap="square" lIns="116824" tIns="58412" rIns="116824" bIns="58412" rtlCol="0">
            <a:spAutoFit/>
          </a:bodyPr>
          <a:lstStyle/>
          <a:p>
            <a:pPr lvl="0" algn="ctr"/>
            <a:r>
              <a:rPr lang="es-ES" sz="2200" b="1" dirty="0"/>
              <a:t>¿Cómo se informa de la reincorporación a la actividad a su jornada habitual a</a:t>
            </a:r>
          </a:p>
          <a:p>
            <a:pPr lvl="0" algn="ctr"/>
            <a:r>
              <a:rPr lang="es-ES" sz="2200" b="1" dirty="0"/>
              <a:t>través de fichero XML, según las nuevas instrucciones a partir de octubre?</a:t>
            </a:r>
          </a:p>
        </p:txBody>
      </p:sp>
      <p:sp>
        <p:nvSpPr>
          <p:cNvPr id="13" name="12 CuadroTexto"/>
          <p:cNvSpPr txBox="1"/>
          <p:nvPr/>
        </p:nvSpPr>
        <p:spPr>
          <a:xfrm>
            <a:off x="-413940" y="46496"/>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Tree>
    <p:extLst>
      <p:ext uri="{BB962C8B-B14F-4D97-AF65-F5344CB8AC3E}">
        <p14:creationId xmlns:p14="http://schemas.microsoft.com/office/powerpoint/2010/main" val="41870571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500"/>
                                        <p:tgtEl>
                                          <p:spTgt spid="12"/>
                                        </p:tgtEl>
                                      </p:cBhvr>
                                    </p:animEffect>
                                    <p:anim calcmode="lin" valueType="num">
                                      <p:cBhvr>
                                        <p:cTn id="8" dur="1500" fill="hold"/>
                                        <p:tgtEl>
                                          <p:spTgt spid="12"/>
                                        </p:tgtEl>
                                        <p:attrNameLst>
                                          <p:attrName>ppt_x</p:attrName>
                                        </p:attrNameLst>
                                      </p:cBhvr>
                                      <p:tavLst>
                                        <p:tav tm="0">
                                          <p:val>
                                            <p:strVal val="#ppt_x"/>
                                          </p:val>
                                        </p:tav>
                                        <p:tav tm="100000">
                                          <p:val>
                                            <p:strVal val="#ppt_x"/>
                                          </p:val>
                                        </p:tav>
                                      </p:tavLst>
                                    </p:anim>
                                    <p:anim calcmode="lin" valueType="num">
                                      <p:cBhvr>
                                        <p:cTn id="9" dur="1500" fill="hold"/>
                                        <p:tgtEl>
                                          <p:spTgt spid="12"/>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grpId="0" nodeType="afterEffect">
                                  <p:stCondLst>
                                    <p:cond delay="100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2000"/>
                                        <p:tgtEl>
                                          <p:spTgt spid="8"/>
                                        </p:tgtEl>
                                      </p:cBhvr>
                                    </p:animEffect>
                                    <p:anim calcmode="lin" valueType="num">
                                      <p:cBhvr>
                                        <p:cTn id="14" dur="2000" fill="hold"/>
                                        <p:tgtEl>
                                          <p:spTgt spid="8"/>
                                        </p:tgtEl>
                                        <p:attrNameLst>
                                          <p:attrName>ppt_x</p:attrName>
                                        </p:attrNameLst>
                                      </p:cBhvr>
                                      <p:tavLst>
                                        <p:tav tm="0">
                                          <p:val>
                                            <p:strVal val="#ppt_x"/>
                                          </p:val>
                                        </p:tav>
                                        <p:tav tm="100000">
                                          <p:val>
                                            <p:strVal val="#ppt_x"/>
                                          </p:val>
                                        </p:tav>
                                      </p:tavLst>
                                    </p:anim>
                                    <p:anim calcmode="lin" valueType="num">
                                      <p:cBhvr>
                                        <p:cTn id="15" dur="2000" fill="hold"/>
                                        <p:tgtEl>
                                          <p:spTgt spid="8"/>
                                        </p:tgtEl>
                                        <p:attrNameLst>
                                          <p:attrName>ppt_y</p:attrName>
                                        </p:attrNameLst>
                                      </p:cBhvr>
                                      <p:tavLst>
                                        <p:tav tm="0">
                                          <p:val>
                                            <p:strVal val="#ppt_y+.1"/>
                                          </p:val>
                                        </p:tav>
                                        <p:tav tm="100000">
                                          <p:val>
                                            <p:strVal val="#ppt_y"/>
                                          </p:val>
                                        </p:tav>
                                      </p:tavLst>
                                    </p:anim>
                                  </p:childTnLst>
                                </p:cTn>
                              </p:par>
                            </p:childTnLst>
                          </p:cTn>
                        </p:par>
                        <p:par>
                          <p:cTn id="16" fill="hold">
                            <p:stCondLst>
                              <p:cond delay="4500"/>
                            </p:stCondLst>
                            <p:childTnLst>
                              <p:par>
                                <p:cTn id="17" presetID="42" presetClass="entr" presetSubtype="0" fill="hold" grpId="0" nodeType="afterEffect">
                                  <p:stCondLst>
                                    <p:cond delay="200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2000"/>
                                        <p:tgtEl>
                                          <p:spTgt spid="3"/>
                                        </p:tgtEl>
                                      </p:cBhvr>
                                    </p:animEffect>
                                    <p:anim calcmode="lin" valueType="num">
                                      <p:cBhvr>
                                        <p:cTn id="20" dur="2000" fill="hold"/>
                                        <p:tgtEl>
                                          <p:spTgt spid="3"/>
                                        </p:tgtEl>
                                        <p:attrNameLst>
                                          <p:attrName>ppt_x</p:attrName>
                                        </p:attrNameLst>
                                      </p:cBhvr>
                                      <p:tavLst>
                                        <p:tav tm="0">
                                          <p:val>
                                            <p:strVal val="#ppt_x"/>
                                          </p:val>
                                        </p:tav>
                                        <p:tav tm="100000">
                                          <p:val>
                                            <p:strVal val="#ppt_x"/>
                                          </p:val>
                                        </p:tav>
                                      </p:tavLst>
                                    </p:anim>
                                    <p:anim calcmode="lin" valueType="num">
                                      <p:cBhvr>
                                        <p:cTn id="21" dur="2000" fill="hold"/>
                                        <p:tgtEl>
                                          <p:spTgt spid="3"/>
                                        </p:tgtEl>
                                        <p:attrNameLst>
                                          <p:attrName>ppt_y</p:attrName>
                                        </p:attrNameLst>
                                      </p:cBhvr>
                                      <p:tavLst>
                                        <p:tav tm="0">
                                          <p:val>
                                            <p:strVal val="#ppt_y+.1"/>
                                          </p:val>
                                        </p:tav>
                                        <p:tav tm="100000">
                                          <p:val>
                                            <p:strVal val="#ppt_y"/>
                                          </p:val>
                                        </p:tav>
                                      </p:tavLst>
                                    </p:anim>
                                  </p:childTnLst>
                                </p:cTn>
                              </p:par>
                            </p:childTnLst>
                          </p:cTn>
                        </p:par>
                        <p:par>
                          <p:cTn id="22" fill="hold">
                            <p:stCondLst>
                              <p:cond delay="8500"/>
                            </p:stCondLst>
                            <p:childTnLst>
                              <p:par>
                                <p:cTn id="23" presetID="42" presetClass="entr" presetSubtype="0" fill="hold" grpId="0" nodeType="afterEffect">
                                  <p:stCondLst>
                                    <p:cond delay="200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2000"/>
                                        <p:tgtEl>
                                          <p:spTgt spid="9"/>
                                        </p:tgtEl>
                                      </p:cBhvr>
                                    </p:animEffect>
                                    <p:anim calcmode="lin" valueType="num">
                                      <p:cBhvr>
                                        <p:cTn id="26" dur="2000" fill="hold"/>
                                        <p:tgtEl>
                                          <p:spTgt spid="9"/>
                                        </p:tgtEl>
                                        <p:attrNameLst>
                                          <p:attrName>ppt_x</p:attrName>
                                        </p:attrNameLst>
                                      </p:cBhvr>
                                      <p:tavLst>
                                        <p:tav tm="0">
                                          <p:val>
                                            <p:strVal val="#ppt_x"/>
                                          </p:val>
                                        </p:tav>
                                        <p:tav tm="100000">
                                          <p:val>
                                            <p:strVal val="#ppt_x"/>
                                          </p:val>
                                        </p:tav>
                                      </p:tavLst>
                                    </p:anim>
                                    <p:anim calcmode="lin" valueType="num">
                                      <p:cBhvr>
                                        <p:cTn id="27" dur="2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animBg="1"/>
      <p:bldP spid="9" grpId="0" animBg="1"/>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232219" y="1247493"/>
            <a:ext cx="10242686" cy="948962"/>
          </a:xfrm>
          <a:prstGeom prst="rect">
            <a:avLst/>
          </a:prstGeom>
          <a:noFill/>
        </p:spPr>
        <p:txBody>
          <a:bodyPr wrap="square" lIns="116824" tIns="58412" rIns="116824" bIns="58412" rtlCol="0">
            <a:spAutoFit/>
          </a:bodyPr>
          <a:lstStyle/>
          <a:p>
            <a:pPr algn="just"/>
            <a:r>
              <a:rPr lang="es-ES" sz="1800" b="1" dirty="0">
                <a:solidFill>
                  <a:schemeClr val="tx2"/>
                </a:solidFill>
              </a:rPr>
              <a:t>Si el trabajador va a dejar de estar afectado por el ERTE porque su contrato de trabajo se extingue o se suspende por cualquier causa ajena al mismo –por ejemplo, la baja voluntaria del trabajador, un fin de contrato temporal, paso a excedencia voluntaria, etc.- tendremos en cuenta:</a:t>
            </a:r>
          </a:p>
        </p:txBody>
      </p:sp>
      <p:sp>
        <p:nvSpPr>
          <p:cNvPr id="18" name="17 CuadroTexto"/>
          <p:cNvSpPr txBox="1"/>
          <p:nvPr/>
        </p:nvSpPr>
        <p:spPr>
          <a:xfrm>
            <a:off x="172248" y="333825"/>
            <a:ext cx="10693401" cy="456519"/>
          </a:xfrm>
          <a:prstGeom prst="rect">
            <a:avLst/>
          </a:prstGeom>
          <a:noFill/>
        </p:spPr>
        <p:txBody>
          <a:bodyPr wrap="square" lIns="116824" tIns="58412" rIns="116824" bIns="58412" rtlCol="0">
            <a:spAutoFit/>
          </a:bodyPr>
          <a:lstStyle/>
          <a:p>
            <a:pPr lvl="0"/>
            <a:r>
              <a:rPr lang="es-ES" sz="2200" b="1" dirty="0" smtClean="0">
                <a:solidFill>
                  <a:prstClr val="white"/>
                </a:solidFill>
              </a:rPr>
              <a:t>11. </a:t>
            </a:r>
            <a:r>
              <a:rPr lang="es-ES" sz="2200" b="1" dirty="0">
                <a:solidFill>
                  <a:prstClr val="white"/>
                </a:solidFill>
              </a:rPr>
              <a:t>Baja de la prestación ERTE: otras causas distintas de la reincorporación a la actividad </a:t>
            </a:r>
            <a:endParaRPr lang="es-ES_tradnl" sz="2200" b="1" dirty="0">
              <a:solidFill>
                <a:prstClr val="white"/>
              </a:solidFill>
            </a:endParaRPr>
          </a:p>
        </p:txBody>
      </p:sp>
      <p:sp>
        <p:nvSpPr>
          <p:cNvPr id="19" name="18 CuadroTexto"/>
          <p:cNvSpPr txBox="1"/>
          <p:nvPr/>
        </p:nvSpPr>
        <p:spPr>
          <a:xfrm>
            <a:off x="202421" y="2268463"/>
            <a:ext cx="5000263" cy="461665"/>
          </a:xfrm>
          <a:prstGeom prst="rect">
            <a:avLst/>
          </a:prstGeom>
          <a:solidFill>
            <a:srgbClr val="C2E3EC"/>
          </a:solidFill>
        </p:spPr>
        <p:txBody>
          <a:bodyPr wrap="square" rtlCol="0">
            <a:spAutoFit/>
          </a:bodyPr>
          <a:lstStyle/>
          <a:p>
            <a:pPr marL="110250" algn="ctr"/>
            <a:r>
              <a:rPr lang="es-ES" sz="2400" b="1" dirty="0">
                <a:solidFill>
                  <a:schemeClr val="tx2"/>
                </a:solidFill>
              </a:rPr>
              <a:t>Si estuvo incluido en un XML antes*</a:t>
            </a:r>
          </a:p>
        </p:txBody>
      </p:sp>
      <p:sp>
        <p:nvSpPr>
          <p:cNvPr id="21" name="20 Rectángulo"/>
          <p:cNvSpPr/>
          <p:nvPr/>
        </p:nvSpPr>
        <p:spPr>
          <a:xfrm>
            <a:off x="190551" y="2916536"/>
            <a:ext cx="5012133" cy="3570208"/>
          </a:xfrm>
          <a:prstGeom prst="rect">
            <a:avLst/>
          </a:prstGeom>
        </p:spPr>
        <p:txBody>
          <a:bodyPr wrap="square">
            <a:spAutoFit/>
          </a:bodyPr>
          <a:lstStyle/>
          <a:p>
            <a:pPr marL="110250" algn="just"/>
            <a:r>
              <a:rPr lang="es-ES" sz="1700" dirty="0"/>
              <a:t>Hay que distinguir </a:t>
            </a:r>
            <a:r>
              <a:rPr lang="es-ES" sz="1700" b="1" dirty="0"/>
              <a:t>dos posibilidades</a:t>
            </a:r>
            <a:r>
              <a:rPr lang="es-ES" sz="1700" dirty="0"/>
              <a:t>:</a:t>
            </a:r>
          </a:p>
          <a:p>
            <a:pPr marL="110250" algn="just">
              <a:lnSpc>
                <a:spcPts val="600"/>
              </a:lnSpc>
            </a:pPr>
            <a:endParaRPr lang="es-ES" sz="1700" dirty="0"/>
          </a:p>
          <a:p>
            <a:pPr marL="110250" algn="just"/>
            <a:r>
              <a:rPr lang="es-ES" sz="1700" b="1" dirty="0"/>
              <a:t>En el mes de la baja tiene que cobrar algún día de prestación</a:t>
            </a:r>
            <a:r>
              <a:rPr lang="es-ES" sz="1700" dirty="0"/>
              <a:t>:</a:t>
            </a:r>
          </a:p>
          <a:p>
            <a:pPr marL="265113" algn="just"/>
            <a:r>
              <a:rPr lang="es-ES" sz="1700" dirty="0"/>
              <a:t>El ultimo XML en el que se le incluirá es el correspondiente al mes de la baja, indicando como inactividad los días que tenga que percibir de prestación. </a:t>
            </a:r>
          </a:p>
          <a:p>
            <a:pPr marL="265113" algn="just"/>
            <a:endParaRPr lang="es-ES" sz="1700" b="1" dirty="0"/>
          </a:p>
          <a:p>
            <a:pPr marL="110250" algn="just"/>
            <a:r>
              <a:rPr lang="es-ES" sz="1700" b="1" dirty="0"/>
              <a:t>En el mes de la baja no tiene que cobrar ningún día de prestación:</a:t>
            </a:r>
          </a:p>
          <a:p>
            <a:pPr marL="265113" algn="just"/>
            <a:r>
              <a:rPr lang="es-ES" sz="1700" dirty="0"/>
              <a:t>No se le incluye en el XML correspondiente al mes de la baja (que se remite al SEPE al mes siguiente).</a:t>
            </a:r>
          </a:p>
          <a:p>
            <a:pPr marL="360000" algn="just"/>
            <a:endParaRPr lang="es-ES" sz="1700" dirty="0"/>
          </a:p>
        </p:txBody>
      </p:sp>
      <p:sp>
        <p:nvSpPr>
          <p:cNvPr id="22" name="21 CuadroTexto"/>
          <p:cNvSpPr txBox="1"/>
          <p:nvPr/>
        </p:nvSpPr>
        <p:spPr>
          <a:xfrm>
            <a:off x="5378474" y="2268463"/>
            <a:ext cx="5123837" cy="446276"/>
          </a:xfrm>
          <a:prstGeom prst="rect">
            <a:avLst/>
          </a:prstGeom>
          <a:solidFill>
            <a:srgbClr val="C2E3EC"/>
          </a:solidFill>
        </p:spPr>
        <p:txBody>
          <a:bodyPr wrap="square" rtlCol="0">
            <a:spAutoFit/>
          </a:bodyPr>
          <a:lstStyle/>
          <a:p>
            <a:pPr marL="110250" algn="ctr"/>
            <a:r>
              <a:rPr lang="es-ES" b="1" dirty="0">
                <a:solidFill>
                  <a:schemeClr val="tx2"/>
                </a:solidFill>
              </a:rPr>
              <a:t>Si no estuvo incluido antes en un XML *</a:t>
            </a:r>
          </a:p>
        </p:txBody>
      </p:sp>
      <p:sp>
        <p:nvSpPr>
          <p:cNvPr id="23" name="22 Rectángulo"/>
          <p:cNvSpPr/>
          <p:nvPr/>
        </p:nvSpPr>
        <p:spPr>
          <a:xfrm>
            <a:off x="5430533" y="2789235"/>
            <a:ext cx="4982602" cy="2185214"/>
          </a:xfrm>
          <a:prstGeom prst="rect">
            <a:avLst/>
          </a:prstGeom>
        </p:spPr>
        <p:txBody>
          <a:bodyPr wrap="square">
            <a:spAutoFit/>
          </a:bodyPr>
          <a:lstStyle/>
          <a:p>
            <a:pPr marL="110250" algn="just"/>
            <a:r>
              <a:rPr lang="es-ES" sz="1700" dirty="0"/>
              <a:t>Se le incluye en el XML del mes de la baja (que se podrá remitir al SEPE en el mismo mes en que se produce la baja), marcando como inactividad desde el día 1 del mes hasta el último día que tenga que percibir prestación. </a:t>
            </a:r>
          </a:p>
          <a:p>
            <a:pPr marL="110250" algn="just"/>
            <a:endParaRPr lang="es-ES" sz="1700" dirty="0"/>
          </a:p>
          <a:p>
            <a:pPr marL="110250" algn="just"/>
            <a:r>
              <a:rPr lang="es-ES" sz="1700" u="sng" dirty="0"/>
              <a:t>La prestación quedará en baja ese día.</a:t>
            </a:r>
          </a:p>
          <a:p>
            <a:pPr marL="110250" algn="just"/>
            <a:endParaRPr lang="es-ES" sz="1700" dirty="0"/>
          </a:p>
        </p:txBody>
      </p:sp>
      <p:sp>
        <p:nvSpPr>
          <p:cNvPr id="24" name="23 Rectángulo"/>
          <p:cNvSpPr/>
          <p:nvPr/>
        </p:nvSpPr>
        <p:spPr>
          <a:xfrm>
            <a:off x="190551" y="2268463"/>
            <a:ext cx="5012133" cy="4104456"/>
          </a:xfrm>
          <a:prstGeom prst="rect">
            <a:avLst/>
          </a:prstGeom>
          <a:noFill/>
          <a:ln w="12700">
            <a:solidFill>
              <a:srgbClr val="002E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5" name="24 Rectángulo"/>
          <p:cNvSpPr/>
          <p:nvPr/>
        </p:nvSpPr>
        <p:spPr>
          <a:xfrm>
            <a:off x="5378474" y="2268463"/>
            <a:ext cx="5034661" cy="2808312"/>
          </a:xfrm>
          <a:prstGeom prst="rect">
            <a:avLst/>
          </a:prstGeom>
          <a:noFill/>
          <a:ln w="12700">
            <a:solidFill>
              <a:srgbClr val="002E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15</a:t>
            </a:fld>
            <a:endParaRPr lang="es-ES_tradnl" dirty="0"/>
          </a:p>
        </p:txBody>
      </p:sp>
      <p:sp>
        <p:nvSpPr>
          <p:cNvPr id="13" name="12 CuadroTexto"/>
          <p:cNvSpPr txBox="1"/>
          <p:nvPr/>
        </p:nvSpPr>
        <p:spPr>
          <a:xfrm>
            <a:off x="18108" y="828303"/>
            <a:ext cx="10693401" cy="456519"/>
          </a:xfrm>
          <a:prstGeom prst="rect">
            <a:avLst/>
          </a:prstGeom>
          <a:noFill/>
        </p:spPr>
        <p:txBody>
          <a:bodyPr wrap="square" lIns="116824" tIns="58412" rIns="116824" bIns="58412" rtlCol="0">
            <a:spAutoFit/>
          </a:bodyPr>
          <a:lstStyle/>
          <a:p>
            <a:pPr lvl="0" algn="ctr"/>
            <a:r>
              <a:rPr lang="es-ES" sz="2200" b="1" dirty="0"/>
              <a:t>¿Cómo se da de baja la prestación por ERTE mediante fichero XML por otros motivos?</a:t>
            </a:r>
          </a:p>
        </p:txBody>
      </p:sp>
      <p:sp>
        <p:nvSpPr>
          <p:cNvPr id="2" name="1 CuadroTexto"/>
          <p:cNvSpPr txBox="1"/>
          <p:nvPr/>
        </p:nvSpPr>
        <p:spPr>
          <a:xfrm>
            <a:off x="5391692" y="5508823"/>
            <a:ext cx="5034661" cy="492443"/>
          </a:xfrm>
          <a:prstGeom prst="rect">
            <a:avLst/>
          </a:prstGeom>
          <a:noFill/>
        </p:spPr>
        <p:txBody>
          <a:bodyPr wrap="square" rtlCol="0">
            <a:spAutoFit/>
          </a:bodyPr>
          <a:lstStyle/>
          <a:p>
            <a:pPr algn="just"/>
            <a:r>
              <a:rPr lang="es-ES" sz="1300" dirty="0"/>
              <a:t>* Incluido en un XML desde el mes de noviembre de 2020 (conteniendo  la información de la actividad para los días de octubre)</a:t>
            </a:r>
          </a:p>
        </p:txBody>
      </p:sp>
      <p:sp>
        <p:nvSpPr>
          <p:cNvPr id="14" name="13 CuadroTexto"/>
          <p:cNvSpPr txBox="1"/>
          <p:nvPr/>
        </p:nvSpPr>
        <p:spPr>
          <a:xfrm>
            <a:off x="-144016" y="50487"/>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4" name="3 CuadroTexto"/>
          <p:cNvSpPr txBox="1"/>
          <p:nvPr/>
        </p:nvSpPr>
        <p:spPr>
          <a:xfrm>
            <a:off x="738188" y="6717576"/>
            <a:ext cx="1872208" cy="230832"/>
          </a:xfrm>
          <a:prstGeom prst="rect">
            <a:avLst/>
          </a:prstGeom>
          <a:noFill/>
        </p:spPr>
        <p:txBody>
          <a:bodyPr wrap="square" rtlCol="0">
            <a:spAutoFit/>
          </a:bodyPr>
          <a:lstStyle/>
          <a:p>
            <a:r>
              <a:rPr lang="es-ES" sz="900" dirty="0"/>
              <a:t>Contenido actualizado 23/02/2021</a:t>
            </a:r>
            <a:endParaRPr lang="es-ES_tradnl" sz="900" dirty="0"/>
          </a:p>
        </p:txBody>
      </p:sp>
      <p:cxnSp>
        <p:nvCxnSpPr>
          <p:cNvPr id="30" name="29 Conector recto"/>
          <p:cNvCxnSpPr/>
          <p:nvPr/>
        </p:nvCxnSpPr>
        <p:spPr>
          <a:xfrm flipV="1">
            <a:off x="7192498" y="4701640"/>
            <a:ext cx="0" cy="272809"/>
          </a:xfrm>
          <a:prstGeom prst="line">
            <a:avLst/>
          </a:prstGeom>
          <a:ln w="31750"/>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5174611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500"/>
                                        <p:tgtEl>
                                          <p:spTgt spid="13"/>
                                        </p:tgtEl>
                                      </p:cBhvr>
                                    </p:animEffect>
                                    <p:anim calcmode="lin" valueType="num">
                                      <p:cBhvr>
                                        <p:cTn id="8" dur="1500" fill="hold"/>
                                        <p:tgtEl>
                                          <p:spTgt spid="13"/>
                                        </p:tgtEl>
                                        <p:attrNameLst>
                                          <p:attrName>ppt_x</p:attrName>
                                        </p:attrNameLst>
                                      </p:cBhvr>
                                      <p:tavLst>
                                        <p:tav tm="0">
                                          <p:val>
                                            <p:strVal val="#ppt_x"/>
                                          </p:val>
                                        </p:tav>
                                        <p:tav tm="100000">
                                          <p:val>
                                            <p:strVal val="#ppt_x"/>
                                          </p:val>
                                        </p:tav>
                                      </p:tavLst>
                                    </p:anim>
                                    <p:anim calcmode="lin" valueType="num">
                                      <p:cBhvr>
                                        <p:cTn id="9" dur="15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grpId="0" nodeType="afterEffect">
                                  <p:stCondLst>
                                    <p:cond delay="100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1500"/>
                                        <p:tgtEl>
                                          <p:spTgt spid="8"/>
                                        </p:tgtEl>
                                      </p:cBhvr>
                                    </p:animEffect>
                                    <p:anim calcmode="lin" valueType="num">
                                      <p:cBhvr>
                                        <p:cTn id="14" dur="1500" fill="hold"/>
                                        <p:tgtEl>
                                          <p:spTgt spid="8"/>
                                        </p:tgtEl>
                                        <p:attrNameLst>
                                          <p:attrName>ppt_x</p:attrName>
                                        </p:attrNameLst>
                                      </p:cBhvr>
                                      <p:tavLst>
                                        <p:tav tm="0">
                                          <p:val>
                                            <p:strVal val="#ppt_x"/>
                                          </p:val>
                                        </p:tav>
                                        <p:tav tm="100000">
                                          <p:val>
                                            <p:strVal val="#ppt_x"/>
                                          </p:val>
                                        </p:tav>
                                      </p:tavLst>
                                    </p:anim>
                                    <p:anim calcmode="lin" valueType="num">
                                      <p:cBhvr>
                                        <p:cTn id="15" dur="1500" fill="hold"/>
                                        <p:tgtEl>
                                          <p:spTgt spid="8"/>
                                        </p:tgtEl>
                                        <p:attrNameLst>
                                          <p:attrName>ppt_y</p:attrName>
                                        </p:attrNameLst>
                                      </p:cBhvr>
                                      <p:tavLst>
                                        <p:tav tm="0">
                                          <p:val>
                                            <p:strVal val="#ppt_y+.1"/>
                                          </p:val>
                                        </p:tav>
                                        <p:tav tm="100000">
                                          <p:val>
                                            <p:strVal val="#ppt_y"/>
                                          </p:val>
                                        </p:tav>
                                      </p:tavLst>
                                    </p:anim>
                                  </p:childTnLst>
                                </p:cTn>
                              </p:par>
                            </p:childTnLst>
                          </p:cTn>
                        </p:par>
                        <p:par>
                          <p:cTn id="16" fill="hold">
                            <p:stCondLst>
                              <p:cond delay="4000"/>
                            </p:stCondLst>
                            <p:childTnLst>
                              <p:par>
                                <p:cTn id="17" presetID="42" presetClass="entr" presetSubtype="0" fill="hold" grpId="0" nodeType="afterEffect">
                                  <p:stCondLst>
                                    <p:cond delay="100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1500"/>
                                        <p:tgtEl>
                                          <p:spTgt spid="19"/>
                                        </p:tgtEl>
                                      </p:cBhvr>
                                    </p:animEffect>
                                    <p:anim calcmode="lin" valueType="num">
                                      <p:cBhvr>
                                        <p:cTn id="20" dur="1500" fill="hold"/>
                                        <p:tgtEl>
                                          <p:spTgt spid="19"/>
                                        </p:tgtEl>
                                        <p:attrNameLst>
                                          <p:attrName>ppt_x</p:attrName>
                                        </p:attrNameLst>
                                      </p:cBhvr>
                                      <p:tavLst>
                                        <p:tav tm="0">
                                          <p:val>
                                            <p:strVal val="#ppt_x"/>
                                          </p:val>
                                        </p:tav>
                                        <p:tav tm="100000">
                                          <p:val>
                                            <p:strVal val="#ppt_x"/>
                                          </p:val>
                                        </p:tav>
                                      </p:tavLst>
                                    </p:anim>
                                    <p:anim calcmode="lin" valueType="num">
                                      <p:cBhvr>
                                        <p:cTn id="21" dur="1500" fill="hold"/>
                                        <p:tgtEl>
                                          <p:spTgt spid="19"/>
                                        </p:tgtEl>
                                        <p:attrNameLst>
                                          <p:attrName>ppt_y</p:attrName>
                                        </p:attrNameLst>
                                      </p:cBhvr>
                                      <p:tavLst>
                                        <p:tav tm="0">
                                          <p:val>
                                            <p:strVal val="#ppt_y+.1"/>
                                          </p:val>
                                        </p:tav>
                                        <p:tav tm="100000">
                                          <p:val>
                                            <p:strVal val="#ppt_y"/>
                                          </p:val>
                                        </p:tav>
                                      </p:tavLst>
                                    </p:anim>
                                  </p:childTnLst>
                                </p:cTn>
                              </p:par>
                            </p:childTnLst>
                          </p:cTn>
                        </p:par>
                        <p:par>
                          <p:cTn id="22" fill="hold">
                            <p:stCondLst>
                              <p:cond delay="6500"/>
                            </p:stCondLst>
                            <p:childTnLst>
                              <p:par>
                                <p:cTn id="23" presetID="42" presetClass="entr" presetSubtype="0" fill="hold" grpId="0" nodeType="after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2000"/>
                                        <p:tgtEl>
                                          <p:spTgt spid="21"/>
                                        </p:tgtEl>
                                      </p:cBhvr>
                                    </p:animEffect>
                                    <p:anim calcmode="lin" valueType="num">
                                      <p:cBhvr>
                                        <p:cTn id="26" dur="2000" fill="hold"/>
                                        <p:tgtEl>
                                          <p:spTgt spid="21"/>
                                        </p:tgtEl>
                                        <p:attrNameLst>
                                          <p:attrName>ppt_x</p:attrName>
                                        </p:attrNameLst>
                                      </p:cBhvr>
                                      <p:tavLst>
                                        <p:tav tm="0">
                                          <p:val>
                                            <p:strVal val="#ppt_x"/>
                                          </p:val>
                                        </p:tav>
                                        <p:tav tm="100000">
                                          <p:val>
                                            <p:strVal val="#ppt_x"/>
                                          </p:val>
                                        </p:tav>
                                      </p:tavLst>
                                    </p:anim>
                                    <p:anim calcmode="lin" valueType="num">
                                      <p:cBhvr>
                                        <p:cTn id="27" dur="2000" fill="hold"/>
                                        <p:tgtEl>
                                          <p:spTgt spid="21"/>
                                        </p:tgtEl>
                                        <p:attrNameLst>
                                          <p:attrName>ppt_y</p:attrName>
                                        </p:attrNameLst>
                                      </p:cBhvr>
                                      <p:tavLst>
                                        <p:tav tm="0">
                                          <p:val>
                                            <p:strVal val="#ppt_y+.1"/>
                                          </p:val>
                                        </p:tav>
                                        <p:tav tm="100000">
                                          <p:val>
                                            <p:strVal val="#ppt_y"/>
                                          </p:val>
                                        </p:tav>
                                      </p:tavLst>
                                    </p:anim>
                                  </p:childTnLst>
                                </p:cTn>
                              </p:par>
                            </p:childTnLst>
                          </p:cTn>
                        </p:par>
                        <p:par>
                          <p:cTn id="28" fill="hold">
                            <p:stCondLst>
                              <p:cond delay="8500"/>
                            </p:stCondLst>
                            <p:childTnLst>
                              <p:par>
                                <p:cTn id="29" presetID="1" presetClass="entr" presetSubtype="0" fill="hold" grpId="0" nodeType="afterEffect">
                                  <p:stCondLst>
                                    <p:cond delay="0"/>
                                  </p:stCondLst>
                                  <p:childTnLst>
                                    <p:set>
                                      <p:cBhvr>
                                        <p:cTn id="30" dur="1" fill="hold">
                                          <p:stCondLst>
                                            <p:cond delay="499"/>
                                          </p:stCondLst>
                                        </p:cTn>
                                        <p:tgtEl>
                                          <p:spTgt spid="24"/>
                                        </p:tgtEl>
                                        <p:attrNameLst>
                                          <p:attrName>style.visibility</p:attrName>
                                        </p:attrNameLst>
                                      </p:cBhvr>
                                      <p:to>
                                        <p:strVal val="visible"/>
                                      </p:to>
                                    </p:set>
                                  </p:childTnLst>
                                </p:cTn>
                              </p:par>
                            </p:childTnLst>
                          </p:cTn>
                        </p:par>
                        <p:par>
                          <p:cTn id="31" fill="hold">
                            <p:stCondLst>
                              <p:cond delay="9000"/>
                            </p:stCondLst>
                            <p:childTnLst>
                              <p:par>
                                <p:cTn id="32" presetID="42" presetClass="entr" presetSubtype="0" fill="hold" grpId="0" nodeType="afterEffect">
                                  <p:stCondLst>
                                    <p:cond delay="100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1500"/>
                                        <p:tgtEl>
                                          <p:spTgt spid="22"/>
                                        </p:tgtEl>
                                      </p:cBhvr>
                                    </p:animEffect>
                                    <p:anim calcmode="lin" valueType="num">
                                      <p:cBhvr>
                                        <p:cTn id="35" dur="1500" fill="hold"/>
                                        <p:tgtEl>
                                          <p:spTgt spid="22"/>
                                        </p:tgtEl>
                                        <p:attrNameLst>
                                          <p:attrName>ppt_x</p:attrName>
                                        </p:attrNameLst>
                                      </p:cBhvr>
                                      <p:tavLst>
                                        <p:tav tm="0">
                                          <p:val>
                                            <p:strVal val="#ppt_x"/>
                                          </p:val>
                                        </p:tav>
                                        <p:tav tm="100000">
                                          <p:val>
                                            <p:strVal val="#ppt_x"/>
                                          </p:val>
                                        </p:tav>
                                      </p:tavLst>
                                    </p:anim>
                                    <p:anim calcmode="lin" valueType="num">
                                      <p:cBhvr>
                                        <p:cTn id="36" dur="1500" fill="hold"/>
                                        <p:tgtEl>
                                          <p:spTgt spid="22"/>
                                        </p:tgtEl>
                                        <p:attrNameLst>
                                          <p:attrName>ppt_y</p:attrName>
                                        </p:attrNameLst>
                                      </p:cBhvr>
                                      <p:tavLst>
                                        <p:tav tm="0">
                                          <p:val>
                                            <p:strVal val="#ppt_y+.1"/>
                                          </p:val>
                                        </p:tav>
                                        <p:tav tm="100000">
                                          <p:val>
                                            <p:strVal val="#ppt_y"/>
                                          </p:val>
                                        </p:tav>
                                      </p:tavLst>
                                    </p:anim>
                                  </p:childTnLst>
                                </p:cTn>
                              </p:par>
                            </p:childTnLst>
                          </p:cTn>
                        </p:par>
                        <p:par>
                          <p:cTn id="37" fill="hold">
                            <p:stCondLst>
                              <p:cond delay="11500"/>
                            </p:stCondLst>
                            <p:childTnLst>
                              <p:par>
                                <p:cTn id="38" presetID="42" presetClass="entr" presetSubtype="0" fill="hold" grpId="0" nodeType="after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fade">
                                      <p:cBhvr>
                                        <p:cTn id="40" dur="2000"/>
                                        <p:tgtEl>
                                          <p:spTgt spid="23"/>
                                        </p:tgtEl>
                                      </p:cBhvr>
                                    </p:animEffect>
                                    <p:anim calcmode="lin" valueType="num">
                                      <p:cBhvr>
                                        <p:cTn id="41" dur="2000" fill="hold"/>
                                        <p:tgtEl>
                                          <p:spTgt spid="23"/>
                                        </p:tgtEl>
                                        <p:attrNameLst>
                                          <p:attrName>ppt_x</p:attrName>
                                        </p:attrNameLst>
                                      </p:cBhvr>
                                      <p:tavLst>
                                        <p:tav tm="0">
                                          <p:val>
                                            <p:strVal val="#ppt_x"/>
                                          </p:val>
                                        </p:tav>
                                        <p:tav tm="100000">
                                          <p:val>
                                            <p:strVal val="#ppt_x"/>
                                          </p:val>
                                        </p:tav>
                                      </p:tavLst>
                                    </p:anim>
                                    <p:anim calcmode="lin" valueType="num">
                                      <p:cBhvr>
                                        <p:cTn id="42" dur="2000" fill="hold"/>
                                        <p:tgtEl>
                                          <p:spTgt spid="23"/>
                                        </p:tgtEl>
                                        <p:attrNameLst>
                                          <p:attrName>ppt_y</p:attrName>
                                        </p:attrNameLst>
                                      </p:cBhvr>
                                      <p:tavLst>
                                        <p:tav tm="0">
                                          <p:val>
                                            <p:strVal val="#ppt_y+.1"/>
                                          </p:val>
                                        </p:tav>
                                        <p:tav tm="100000">
                                          <p:val>
                                            <p:strVal val="#ppt_y"/>
                                          </p:val>
                                        </p:tav>
                                      </p:tavLst>
                                    </p:anim>
                                  </p:childTnLst>
                                </p:cTn>
                              </p:par>
                            </p:childTnLst>
                          </p:cTn>
                        </p:par>
                        <p:par>
                          <p:cTn id="43" fill="hold">
                            <p:stCondLst>
                              <p:cond delay="13500"/>
                            </p:stCondLst>
                            <p:childTnLst>
                              <p:par>
                                <p:cTn id="44" presetID="31" presetClass="entr" presetSubtype="0" fill="hold" grpId="0" nodeType="afterEffect">
                                  <p:stCondLst>
                                    <p:cond delay="1000"/>
                                  </p:stCondLst>
                                  <p:childTnLst>
                                    <p:set>
                                      <p:cBhvr>
                                        <p:cTn id="45" dur="1" fill="hold">
                                          <p:stCondLst>
                                            <p:cond delay="0"/>
                                          </p:stCondLst>
                                        </p:cTn>
                                        <p:tgtEl>
                                          <p:spTgt spid="2"/>
                                        </p:tgtEl>
                                        <p:attrNameLst>
                                          <p:attrName>style.visibility</p:attrName>
                                        </p:attrNameLst>
                                      </p:cBhvr>
                                      <p:to>
                                        <p:strVal val="visible"/>
                                      </p:to>
                                    </p:set>
                                    <p:anim calcmode="lin" valueType="num">
                                      <p:cBhvr>
                                        <p:cTn id="46" dur="1500" fill="hold"/>
                                        <p:tgtEl>
                                          <p:spTgt spid="2"/>
                                        </p:tgtEl>
                                        <p:attrNameLst>
                                          <p:attrName>ppt_w</p:attrName>
                                        </p:attrNameLst>
                                      </p:cBhvr>
                                      <p:tavLst>
                                        <p:tav tm="0">
                                          <p:val>
                                            <p:fltVal val="0"/>
                                          </p:val>
                                        </p:tav>
                                        <p:tav tm="100000">
                                          <p:val>
                                            <p:strVal val="#ppt_w"/>
                                          </p:val>
                                        </p:tav>
                                      </p:tavLst>
                                    </p:anim>
                                    <p:anim calcmode="lin" valueType="num">
                                      <p:cBhvr>
                                        <p:cTn id="47" dur="1500" fill="hold"/>
                                        <p:tgtEl>
                                          <p:spTgt spid="2"/>
                                        </p:tgtEl>
                                        <p:attrNameLst>
                                          <p:attrName>ppt_h</p:attrName>
                                        </p:attrNameLst>
                                      </p:cBhvr>
                                      <p:tavLst>
                                        <p:tav tm="0">
                                          <p:val>
                                            <p:fltVal val="0"/>
                                          </p:val>
                                        </p:tav>
                                        <p:tav tm="100000">
                                          <p:val>
                                            <p:strVal val="#ppt_h"/>
                                          </p:val>
                                        </p:tav>
                                      </p:tavLst>
                                    </p:anim>
                                    <p:anim calcmode="lin" valueType="num">
                                      <p:cBhvr>
                                        <p:cTn id="48" dur="1500" fill="hold"/>
                                        <p:tgtEl>
                                          <p:spTgt spid="2"/>
                                        </p:tgtEl>
                                        <p:attrNameLst>
                                          <p:attrName>style.rotation</p:attrName>
                                        </p:attrNameLst>
                                      </p:cBhvr>
                                      <p:tavLst>
                                        <p:tav tm="0">
                                          <p:val>
                                            <p:fltVal val="90"/>
                                          </p:val>
                                        </p:tav>
                                        <p:tav tm="100000">
                                          <p:val>
                                            <p:fltVal val="0"/>
                                          </p:val>
                                        </p:tav>
                                      </p:tavLst>
                                    </p:anim>
                                    <p:animEffect transition="in" filter="fade">
                                      <p:cBhvr>
                                        <p:cTn id="49"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9" grpId="0" animBg="1"/>
      <p:bldP spid="21" grpId="0"/>
      <p:bldP spid="22" grpId="0" animBg="1"/>
      <p:bldP spid="23" grpId="0"/>
      <p:bldP spid="24" grpId="0" animBg="1"/>
      <p:bldP spid="13"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41736" y="324246"/>
            <a:ext cx="10693400" cy="487297"/>
          </a:xfrm>
          <a:prstGeom prst="rect">
            <a:avLst/>
          </a:prstGeom>
          <a:noFill/>
        </p:spPr>
        <p:txBody>
          <a:bodyPr wrap="square" lIns="116824" tIns="58412" rIns="116824" bIns="58412" rtlCol="0">
            <a:spAutoFit/>
          </a:bodyPr>
          <a:lstStyle/>
          <a:p>
            <a:pPr algn="ctr"/>
            <a:r>
              <a:rPr lang="es-ES" sz="2400" b="1" dirty="0" smtClean="0">
                <a:solidFill>
                  <a:prstClr val="white"/>
                </a:solidFill>
              </a:rPr>
              <a:t>12.  </a:t>
            </a:r>
            <a:r>
              <a:rPr lang="es-ES" sz="2400" b="1" dirty="0">
                <a:solidFill>
                  <a:prstClr val="white"/>
                </a:solidFill>
              </a:rPr>
              <a:t>Bajas en la prestación ERTE COVID-19 </a:t>
            </a:r>
            <a:r>
              <a:rPr lang="es-ES" sz="2000" b="1" dirty="0">
                <a:solidFill>
                  <a:prstClr val="white"/>
                </a:solidFill>
              </a:rPr>
              <a:t>–</a:t>
            </a:r>
            <a:r>
              <a:rPr lang="es-ES" sz="2400" b="1" dirty="0">
                <a:solidFill>
                  <a:prstClr val="white"/>
                </a:solidFill>
              </a:rPr>
              <a:t> </a:t>
            </a:r>
            <a:r>
              <a:rPr lang="es-ES" sz="2200" b="1" dirty="0">
                <a:solidFill>
                  <a:prstClr val="white"/>
                </a:solidFill>
              </a:rPr>
              <a:t>ejemplos de cómo comunicar la baja</a:t>
            </a:r>
          </a:p>
        </p:txBody>
      </p:sp>
      <p:sp>
        <p:nvSpPr>
          <p:cNvPr id="17" name="16 CuadroTexto"/>
          <p:cNvSpPr txBox="1"/>
          <p:nvPr/>
        </p:nvSpPr>
        <p:spPr>
          <a:xfrm>
            <a:off x="184047" y="1537522"/>
            <a:ext cx="5135119" cy="415498"/>
          </a:xfrm>
          <a:prstGeom prst="rect">
            <a:avLst/>
          </a:prstGeom>
          <a:solidFill>
            <a:srgbClr val="C2E3EC"/>
          </a:solidFill>
        </p:spPr>
        <p:txBody>
          <a:bodyPr wrap="square" rtlCol="0">
            <a:spAutoFit/>
          </a:bodyPr>
          <a:lstStyle/>
          <a:p>
            <a:pPr marL="110250" algn="ctr"/>
            <a:r>
              <a:rPr lang="es-ES" sz="2100" b="1" dirty="0">
                <a:solidFill>
                  <a:schemeClr val="tx2"/>
                </a:solidFill>
              </a:rPr>
              <a:t>Había estado incluido en un XML antes:</a:t>
            </a:r>
          </a:p>
        </p:txBody>
      </p:sp>
      <p:sp>
        <p:nvSpPr>
          <p:cNvPr id="18" name="17 Rectángulo"/>
          <p:cNvSpPr/>
          <p:nvPr/>
        </p:nvSpPr>
        <p:spPr>
          <a:xfrm>
            <a:off x="202420" y="2193427"/>
            <a:ext cx="5135119" cy="4093428"/>
          </a:xfrm>
          <a:prstGeom prst="rect">
            <a:avLst/>
          </a:prstGeom>
        </p:spPr>
        <p:txBody>
          <a:bodyPr wrap="square">
            <a:spAutoFit/>
          </a:bodyPr>
          <a:lstStyle/>
          <a:p>
            <a:pPr marL="110250" algn="just"/>
            <a:r>
              <a:rPr lang="es-ES" sz="2000" b="1" dirty="0">
                <a:solidFill>
                  <a:schemeClr val="tx2"/>
                </a:solidFill>
              </a:rPr>
              <a:t>Un trabajador tiene actividad del 1 al 12 de noviembre y pasa a inactividad del 13 al 16 de noviembre. El 17 de noviembre causa baja voluntaria en la empresa.</a:t>
            </a:r>
          </a:p>
          <a:p>
            <a:pPr marL="110250"/>
            <a:endParaRPr lang="es-ES" sz="2000" b="1" i="1" dirty="0">
              <a:solidFill>
                <a:schemeClr val="tx2"/>
              </a:solidFill>
            </a:endParaRPr>
          </a:p>
          <a:p>
            <a:pPr marL="110250"/>
            <a:r>
              <a:rPr lang="es-ES" sz="2000" dirty="0"/>
              <a:t>Se indican en el XML de noviembre: Con código 03-actividad los siguientes días: </a:t>
            </a:r>
          </a:p>
          <a:p>
            <a:pPr marL="396000" indent="-285750">
              <a:buFont typeface="Arial" panose="020B0604020202020204" pitchFamily="34" charset="0"/>
              <a:buChar char="•"/>
            </a:pPr>
            <a:r>
              <a:rPr lang="es-ES" sz="2000" dirty="0"/>
              <a:t>Del 1 a 12 de noviembre</a:t>
            </a:r>
          </a:p>
          <a:p>
            <a:pPr marL="110250"/>
            <a:r>
              <a:rPr lang="es-ES" sz="2000" dirty="0"/>
              <a:t>Con código 01-inactividad los días 13 al 16 de noviembre. </a:t>
            </a:r>
          </a:p>
          <a:p>
            <a:pPr marL="110250"/>
            <a:r>
              <a:rPr lang="es-ES" sz="2000" dirty="0"/>
              <a:t>La prestación se paga del 13 a 16 y queda en baja desde el 17. </a:t>
            </a:r>
          </a:p>
          <a:p>
            <a:pPr marL="110250"/>
            <a:r>
              <a:rPr lang="es-ES" sz="2000" dirty="0"/>
              <a:t>No se envía más información del trabajador.</a:t>
            </a:r>
          </a:p>
        </p:txBody>
      </p:sp>
      <p:sp>
        <p:nvSpPr>
          <p:cNvPr id="19" name="18 CuadroTexto"/>
          <p:cNvSpPr txBox="1"/>
          <p:nvPr/>
        </p:nvSpPr>
        <p:spPr>
          <a:xfrm>
            <a:off x="5337539" y="1537522"/>
            <a:ext cx="5125294" cy="415498"/>
          </a:xfrm>
          <a:prstGeom prst="rect">
            <a:avLst/>
          </a:prstGeom>
          <a:solidFill>
            <a:srgbClr val="C2E3EC"/>
          </a:solidFill>
        </p:spPr>
        <p:txBody>
          <a:bodyPr wrap="square" rtlCol="0">
            <a:spAutoFit/>
          </a:bodyPr>
          <a:lstStyle/>
          <a:p>
            <a:pPr marL="110250" algn="ctr"/>
            <a:r>
              <a:rPr lang="es-ES" sz="2100" b="1" dirty="0">
                <a:solidFill>
                  <a:schemeClr val="tx2"/>
                </a:solidFill>
              </a:rPr>
              <a:t>No había estado incluido en un XML antes:</a:t>
            </a:r>
          </a:p>
        </p:txBody>
      </p:sp>
      <p:sp>
        <p:nvSpPr>
          <p:cNvPr id="20" name="19 Rectángulo"/>
          <p:cNvSpPr/>
          <p:nvPr/>
        </p:nvSpPr>
        <p:spPr>
          <a:xfrm>
            <a:off x="5361209" y="2130136"/>
            <a:ext cx="5125294" cy="3785652"/>
          </a:xfrm>
          <a:prstGeom prst="rect">
            <a:avLst/>
          </a:prstGeom>
        </p:spPr>
        <p:txBody>
          <a:bodyPr wrap="square">
            <a:spAutoFit/>
          </a:bodyPr>
          <a:lstStyle/>
          <a:p>
            <a:pPr marL="110250" algn="just"/>
            <a:r>
              <a:rPr lang="es-ES" sz="2000" b="1" dirty="0">
                <a:solidFill>
                  <a:schemeClr val="tx2"/>
                </a:solidFill>
              </a:rPr>
              <a:t>Un trabajador termina su contrato temporal el día 4 de diciembre. Desde el día 1 de octubre había estado en suspensión total, sin haber trabajado ningún día, por lo que no se le había incluido hasta entonces en un fichero XML.</a:t>
            </a:r>
          </a:p>
          <a:p>
            <a:pPr marL="110250"/>
            <a:endParaRPr lang="es-ES" sz="2000" b="1" i="1" dirty="0">
              <a:solidFill>
                <a:schemeClr val="tx2"/>
              </a:solidFill>
            </a:endParaRPr>
          </a:p>
          <a:p>
            <a:pPr marL="110250"/>
            <a:r>
              <a:rPr lang="es-ES" sz="2000" dirty="0"/>
              <a:t>Se le incluye en el XML de diciembre indicando con clave 01- inactividad del 1 al 4. </a:t>
            </a:r>
          </a:p>
          <a:p>
            <a:pPr marL="110250"/>
            <a:endParaRPr lang="es-ES" sz="2000" b="1"/>
          </a:p>
          <a:p>
            <a:pPr marL="110250"/>
            <a:r>
              <a:rPr lang="es-ES" sz="2000" b="1"/>
              <a:t>No </a:t>
            </a:r>
            <a:r>
              <a:rPr lang="es-ES" sz="2000" b="1" dirty="0"/>
              <a:t>se vuelve a enviar más información de este trabajador</a:t>
            </a:r>
            <a:r>
              <a:rPr lang="es-ES" sz="2000" dirty="0"/>
              <a:t>.</a:t>
            </a:r>
          </a:p>
        </p:txBody>
      </p:sp>
      <p:sp>
        <p:nvSpPr>
          <p:cNvPr id="21" name="20 Rectángulo"/>
          <p:cNvSpPr/>
          <p:nvPr/>
        </p:nvSpPr>
        <p:spPr>
          <a:xfrm>
            <a:off x="190550" y="1537522"/>
            <a:ext cx="5156151" cy="5027525"/>
          </a:xfrm>
          <a:prstGeom prst="rect">
            <a:avLst/>
          </a:prstGeom>
          <a:noFill/>
          <a:ln w="12700">
            <a:solidFill>
              <a:srgbClr val="002E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21 Rectángulo"/>
          <p:cNvSpPr/>
          <p:nvPr/>
        </p:nvSpPr>
        <p:spPr>
          <a:xfrm>
            <a:off x="5366127" y="1537521"/>
            <a:ext cx="5116596" cy="5027525"/>
          </a:xfrm>
          <a:prstGeom prst="rect">
            <a:avLst/>
          </a:prstGeom>
          <a:noFill/>
          <a:ln w="12700">
            <a:solidFill>
              <a:srgbClr val="002E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16</a:t>
            </a:fld>
            <a:endParaRPr lang="es-ES_tradnl" dirty="0"/>
          </a:p>
        </p:txBody>
      </p:sp>
      <p:sp>
        <p:nvSpPr>
          <p:cNvPr id="3" name="2 Rectángulo"/>
          <p:cNvSpPr/>
          <p:nvPr/>
        </p:nvSpPr>
        <p:spPr>
          <a:xfrm>
            <a:off x="198146" y="972319"/>
            <a:ext cx="10278785" cy="430887"/>
          </a:xfrm>
          <a:prstGeom prst="rect">
            <a:avLst/>
          </a:prstGeom>
        </p:spPr>
        <p:txBody>
          <a:bodyPr wrap="square">
            <a:spAutoFit/>
          </a:bodyPr>
          <a:lstStyle/>
          <a:p>
            <a:r>
              <a:rPr lang="es-ES" sz="2200" b="1" dirty="0"/>
              <a:t>Ejemplos de comunicación de bajas de la prestación ERTE mediante fichero XML</a:t>
            </a:r>
            <a:endParaRPr lang="es-ES" sz="2200" dirty="0"/>
          </a:p>
        </p:txBody>
      </p:sp>
      <p:sp>
        <p:nvSpPr>
          <p:cNvPr id="13" name="12 CuadroTexto"/>
          <p:cNvSpPr txBox="1"/>
          <p:nvPr/>
        </p:nvSpPr>
        <p:spPr>
          <a:xfrm>
            <a:off x="-206897" y="37339"/>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Tree>
    <p:extLst>
      <p:ext uri="{BB962C8B-B14F-4D97-AF65-F5344CB8AC3E}">
        <p14:creationId xmlns:p14="http://schemas.microsoft.com/office/powerpoint/2010/main" val="11383665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500"/>
                                        <p:tgtEl>
                                          <p:spTgt spid="3"/>
                                        </p:tgtEl>
                                      </p:cBhvr>
                                    </p:animEffect>
                                    <p:anim calcmode="lin" valueType="num">
                                      <p:cBhvr>
                                        <p:cTn id="8" dur="1500" fill="hold"/>
                                        <p:tgtEl>
                                          <p:spTgt spid="3"/>
                                        </p:tgtEl>
                                        <p:attrNameLst>
                                          <p:attrName>ppt_x</p:attrName>
                                        </p:attrNameLst>
                                      </p:cBhvr>
                                      <p:tavLst>
                                        <p:tav tm="0">
                                          <p:val>
                                            <p:strVal val="#ppt_x"/>
                                          </p:val>
                                        </p:tav>
                                        <p:tav tm="100000">
                                          <p:val>
                                            <p:strVal val="#ppt_x"/>
                                          </p:val>
                                        </p:tav>
                                      </p:tavLst>
                                    </p:anim>
                                    <p:anim calcmode="lin" valueType="num">
                                      <p:cBhvr>
                                        <p:cTn id="9" dur="15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grpId="0" nodeType="afterEffect">
                                  <p:stCondLst>
                                    <p:cond delay="100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1500"/>
                                        <p:tgtEl>
                                          <p:spTgt spid="17"/>
                                        </p:tgtEl>
                                      </p:cBhvr>
                                    </p:animEffect>
                                    <p:anim calcmode="lin" valueType="num">
                                      <p:cBhvr>
                                        <p:cTn id="14" dur="1500" fill="hold"/>
                                        <p:tgtEl>
                                          <p:spTgt spid="17"/>
                                        </p:tgtEl>
                                        <p:attrNameLst>
                                          <p:attrName>ppt_x</p:attrName>
                                        </p:attrNameLst>
                                      </p:cBhvr>
                                      <p:tavLst>
                                        <p:tav tm="0">
                                          <p:val>
                                            <p:strVal val="#ppt_x"/>
                                          </p:val>
                                        </p:tav>
                                        <p:tav tm="100000">
                                          <p:val>
                                            <p:strVal val="#ppt_x"/>
                                          </p:val>
                                        </p:tav>
                                      </p:tavLst>
                                    </p:anim>
                                    <p:anim calcmode="lin" valueType="num">
                                      <p:cBhvr>
                                        <p:cTn id="15" dur="1500" fill="hold"/>
                                        <p:tgtEl>
                                          <p:spTgt spid="17"/>
                                        </p:tgtEl>
                                        <p:attrNameLst>
                                          <p:attrName>ppt_y</p:attrName>
                                        </p:attrNameLst>
                                      </p:cBhvr>
                                      <p:tavLst>
                                        <p:tav tm="0">
                                          <p:val>
                                            <p:strVal val="#ppt_y+.1"/>
                                          </p:val>
                                        </p:tav>
                                        <p:tav tm="100000">
                                          <p:val>
                                            <p:strVal val="#ppt_y"/>
                                          </p:val>
                                        </p:tav>
                                      </p:tavLst>
                                    </p:anim>
                                  </p:childTnLst>
                                </p:cTn>
                              </p:par>
                            </p:childTnLst>
                          </p:cTn>
                        </p:par>
                        <p:par>
                          <p:cTn id="16" fill="hold">
                            <p:stCondLst>
                              <p:cond delay="4000"/>
                            </p:stCondLst>
                            <p:childTnLst>
                              <p:par>
                                <p:cTn id="17" presetID="42" presetClass="entr" presetSubtype="0" fill="hold" grpId="0" nodeType="afterEffect">
                                  <p:stCondLst>
                                    <p:cond delay="100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2000"/>
                                        <p:tgtEl>
                                          <p:spTgt spid="18"/>
                                        </p:tgtEl>
                                      </p:cBhvr>
                                    </p:animEffect>
                                    <p:anim calcmode="lin" valueType="num">
                                      <p:cBhvr>
                                        <p:cTn id="20" dur="2000" fill="hold"/>
                                        <p:tgtEl>
                                          <p:spTgt spid="18"/>
                                        </p:tgtEl>
                                        <p:attrNameLst>
                                          <p:attrName>ppt_x</p:attrName>
                                        </p:attrNameLst>
                                      </p:cBhvr>
                                      <p:tavLst>
                                        <p:tav tm="0">
                                          <p:val>
                                            <p:strVal val="#ppt_x"/>
                                          </p:val>
                                        </p:tav>
                                        <p:tav tm="100000">
                                          <p:val>
                                            <p:strVal val="#ppt_x"/>
                                          </p:val>
                                        </p:tav>
                                      </p:tavLst>
                                    </p:anim>
                                    <p:anim calcmode="lin" valueType="num">
                                      <p:cBhvr>
                                        <p:cTn id="21" dur="2000" fill="hold"/>
                                        <p:tgtEl>
                                          <p:spTgt spid="18"/>
                                        </p:tgtEl>
                                        <p:attrNameLst>
                                          <p:attrName>ppt_y</p:attrName>
                                        </p:attrNameLst>
                                      </p:cBhvr>
                                      <p:tavLst>
                                        <p:tav tm="0">
                                          <p:val>
                                            <p:strVal val="#ppt_y+.1"/>
                                          </p:val>
                                        </p:tav>
                                        <p:tav tm="100000">
                                          <p:val>
                                            <p:strVal val="#ppt_y"/>
                                          </p:val>
                                        </p:tav>
                                      </p:tavLst>
                                    </p:anim>
                                  </p:childTnLst>
                                </p:cTn>
                              </p:par>
                            </p:childTnLst>
                          </p:cTn>
                        </p:par>
                        <p:par>
                          <p:cTn id="22" fill="hold">
                            <p:stCondLst>
                              <p:cond delay="7000"/>
                            </p:stCondLst>
                            <p:childTnLst>
                              <p:par>
                                <p:cTn id="23" presetID="1" presetClass="entr" presetSubtype="0" fill="hold" grpId="0" nodeType="afterEffect">
                                  <p:stCondLst>
                                    <p:cond delay="0"/>
                                  </p:stCondLst>
                                  <p:childTnLst>
                                    <p:set>
                                      <p:cBhvr>
                                        <p:cTn id="24" dur="1" fill="hold">
                                          <p:stCondLst>
                                            <p:cond delay="499"/>
                                          </p:stCondLst>
                                        </p:cTn>
                                        <p:tgtEl>
                                          <p:spTgt spid="21"/>
                                        </p:tgtEl>
                                        <p:attrNameLst>
                                          <p:attrName>style.visibility</p:attrName>
                                        </p:attrNameLst>
                                      </p:cBhvr>
                                      <p:to>
                                        <p:strVal val="visible"/>
                                      </p:to>
                                    </p:set>
                                  </p:childTnLst>
                                </p:cTn>
                              </p:par>
                            </p:childTnLst>
                          </p:cTn>
                        </p:par>
                        <p:par>
                          <p:cTn id="25" fill="hold">
                            <p:stCondLst>
                              <p:cond delay="7500"/>
                            </p:stCondLst>
                            <p:childTnLst>
                              <p:par>
                                <p:cTn id="26" presetID="42" presetClass="entr" presetSubtype="0" fill="hold" grpId="0" nodeType="afterEffect">
                                  <p:stCondLst>
                                    <p:cond delay="100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1500"/>
                                        <p:tgtEl>
                                          <p:spTgt spid="19"/>
                                        </p:tgtEl>
                                      </p:cBhvr>
                                    </p:animEffect>
                                    <p:anim calcmode="lin" valueType="num">
                                      <p:cBhvr>
                                        <p:cTn id="29" dur="1500" fill="hold"/>
                                        <p:tgtEl>
                                          <p:spTgt spid="19"/>
                                        </p:tgtEl>
                                        <p:attrNameLst>
                                          <p:attrName>ppt_x</p:attrName>
                                        </p:attrNameLst>
                                      </p:cBhvr>
                                      <p:tavLst>
                                        <p:tav tm="0">
                                          <p:val>
                                            <p:strVal val="#ppt_x"/>
                                          </p:val>
                                        </p:tav>
                                        <p:tav tm="100000">
                                          <p:val>
                                            <p:strVal val="#ppt_x"/>
                                          </p:val>
                                        </p:tav>
                                      </p:tavLst>
                                    </p:anim>
                                    <p:anim calcmode="lin" valueType="num">
                                      <p:cBhvr>
                                        <p:cTn id="30" dur="1500" fill="hold"/>
                                        <p:tgtEl>
                                          <p:spTgt spid="19"/>
                                        </p:tgtEl>
                                        <p:attrNameLst>
                                          <p:attrName>ppt_y</p:attrName>
                                        </p:attrNameLst>
                                      </p:cBhvr>
                                      <p:tavLst>
                                        <p:tav tm="0">
                                          <p:val>
                                            <p:strVal val="#ppt_y+.1"/>
                                          </p:val>
                                        </p:tav>
                                        <p:tav tm="100000">
                                          <p:val>
                                            <p:strVal val="#ppt_y"/>
                                          </p:val>
                                        </p:tav>
                                      </p:tavLst>
                                    </p:anim>
                                  </p:childTnLst>
                                </p:cTn>
                              </p:par>
                            </p:childTnLst>
                          </p:cTn>
                        </p:par>
                        <p:par>
                          <p:cTn id="31" fill="hold">
                            <p:stCondLst>
                              <p:cond delay="10000"/>
                            </p:stCondLst>
                            <p:childTnLst>
                              <p:par>
                                <p:cTn id="32" presetID="42" presetClass="entr" presetSubtype="0" fill="hold" grpId="0" nodeType="afterEffect">
                                  <p:stCondLst>
                                    <p:cond delay="1000"/>
                                  </p:stCondLst>
                                  <p:childTnLst>
                                    <p:set>
                                      <p:cBhvr>
                                        <p:cTn id="33" dur="1" fill="hold">
                                          <p:stCondLst>
                                            <p:cond delay="0"/>
                                          </p:stCondLst>
                                        </p:cTn>
                                        <p:tgtEl>
                                          <p:spTgt spid="20"/>
                                        </p:tgtEl>
                                        <p:attrNameLst>
                                          <p:attrName>style.visibility</p:attrName>
                                        </p:attrNameLst>
                                      </p:cBhvr>
                                      <p:to>
                                        <p:strVal val="visible"/>
                                      </p:to>
                                    </p:set>
                                    <p:animEffect transition="in" filter="fade">
                                      <p:cBhvr>
                                        <p:cTn id="34" dur="2000"/>
                                        <p:tgtEl>
                                          <p:spTgt spid="20"/>
                                        </p:tgtEl>
                                      </p:cBhvr>
                                    </p:animEffect>
                                    <p:anim calcmode="lin" valueType="num">
                                      <p:cBhvr>
                                        <p:cTn id="35" dur="2000" fill="hold"/>
                                        <p:tgtEl>
                                          <p:spTgt spid="20"/>
                                        </p:tgtEl>
                                        <p:attrNameLst>
                                          <p:attrName>ppt_x</p:attrName>
                                        </p:attrNameLst>
                                      </p:cBhvr>
                                      <p:tavLst>
                                        <p:tav tm="0">
                                          <p:val>
                                            <p:strVal val="#ppt_x"/>
                                          </p:val>
                                        </p:tav>
                                        <p:tav tm="100000">
                                          <p:val>
                                            <p:strVal val="#ppt_x"/>
                                          </p:val>
                                        </p:tav>
                                      </p:tavLst>
                                    </p:anim>
                                    <p:anim calcmode="lin" valueType="num">
                                      <p:cBhvr>
                                        <p:cTn id="36" dur="2000" fill="hold"/>
                                        <p:tgtEl>
                                          <p:spTgt spid="20"/>
                                        </p:tgtEl>
                                        <p:attrNameLst>
                                          <p:attrName>ppt_y</p:attrName>
                                        </p:attrNameLst>
                                      </p:cBhvr>
                                      <p:tavLst>
                                        <p:tav tm="0">
                                          <p:val>
                                            <p:strVal val="#ppt_y+.1"/>
                                          </p:val>
                                        </p:tav>
                                        <p:tav tm="100000">
                                          <p:val>
                                            <p:strVal val="#ppt_y"/>
                                          </p:val>
                                        </p:tav>
                                      </p:tavLst>
                                    </p:anim>
                                  </p:childTnLst>
                                </p:cTn>
                              </p:par>
                            </p:childTnLst>
                          </p:cTn>
                        </p:par>
                        <p:par>
                          <p:cTn id="37" fill="hold">
                            <p:stCondLst>
                              <p:cond delay="13000"/>
                            </p:stCondLst>
                            <p:childTnLst>
                              <p:par>
                                <p:cTn id="38" presetID="1" presetClass="entr" presetSubtype="0" fill="hold" grpId="0" nodeType="afterEffect">
                                  <p:stCondLst>
                                    <p:cond delay="0"/>
                                  </p:stCondLst>
                                  <p:childTnLst>
                                    <p:set>
                                      <p:cBhvr>
                                        <p:cTn id="39" dur="1" fill="hold">
                                          <p:stCondLst>
                                            <p:cond delay="499"/>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19" grpId="0" animBg="1"/>
      <p:bldP spid="20" grpId="0"/>
      <p:bldP spid="21" grpId="0" animBg="1"/>
      <p:bldP spid="22" grpId="0" animBg="1"/>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160971" y="55158"/>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17</a:t>
            </a:fld>
            <a:endParaRPr lang="es-ES_tradnl" dirty="0"/>
          </a:p>
        </p:txBody>
      </p:sp>
      <p:sp>
        <p:nvSpPr>
          <p:cNvPr id="3" name="2 Rectángulo"/>
          <p:cNvSpPr/>
          <p:nvPr/>
        </p:nvSpPr>
        <p:spPr>
          <a:xfrm>
            <a:off x="-251565" y="828303"/>
            <a:ext cx="10278785" cy="430887"/>
          </a:xfrm>
          <a:prstGeom prst="rect">
            <a:avLst/>
          </a:prstGeom>
        </p:spPr>
        <p:txBody>
          <a:bodyPr wrap="square">
            <a:spAutoFit/>
          </a:bodyPr>
          <a:lstStyle/>
          <a:p>
            <a:pPr algn="ctr"/>
            <a:r>
              <a:rPr lang="es-ES" sz="2200" b="1" dirty="0"/>
              <a:t>¿Cómo se marcan en el fichero XML y cómo deben pagarse esos días?</a:t>
            </a:r>
          </a:p>
        </p:txBody>
      </p:sp>
      <p:sp>
        <p:nvSpPr>
          <p:cNvPr id="2" name="1 Rectángulo"/>
          <p:cNvSpPr/>
          <p:nvPr/>
        </p:nvSpPr>
        <p:spPr>
          <a:xfrm>
            <a:off x="738188" y="351249"/>
            <a:ext cx="8596187" cy="461665"/>
          </a:xfrm>
          <a:prstGeom prst="rect">
            <a:avLst/>
          </a:prstGeom>
        </p:spPr>
        <p:txBody>
          <a:bodyPr wrap="square">
            <a:spAutoFit/>
          </a:bodyPr>
          <a:lstStyle/>
          <a:p>
            <a:pPr lvl="0" algn="r"/>
            <a:r>
              <a:rPr lang="es-ES" sz="2400" b="1" dirty="0" smtClean="0">
                <a:solidFill>
                  <a:prstClr val="white"/>
                </a:solidFill>
              </a:rPr>
              <a:t>13. </a:t>
            </a:r>
            <a:r>
              <a:rPr lang="es-ES" sz="2400" b="1" dirty="0">
                <a:solidFill>
                  <a:prstClr val="white"/>
                </a:solidFill>
              </a:rPr>
              <a:t>Comunicación de los días festivos en los ficheros de actividad</a:t>
            </a:r>
          </a:p>
        </p:txBody>
      </p:sp>
      <p:sp>
        <p:nvSpPr>
          <p:cNvPr id="13" name="12 CuadroTexto"/>
          <p:cNvSpPr txBox="1"/>
          <p:nvPr/>
        </p:nvSpPr>
        <p:spPr>
          <a:xfrm>
            <a:off x="267093" y="1259190"/>
            <a:ext cx="10242686" cy="1656848"/>
          </a:xfrm>
          <a:prstGeom prst="rect">
            <a:avLst/>
          </a:prstGeom>
          <a:noFill/>
        </p:spPr>
        <p:txBody>
          <a:bodyPr wrap="square" lIns="116824" tIns="58412" rIns="116824" bIns="58412" rtlCol="0">
            <a:spAutoFit/>
          </a:bodyPr>
          <a:lstStyle/>
          <a:p>
            <a:pPr algn="just"/>
            <a:r>
              <a:rPr lang="es-ES" sz="2000" b="1" dirty="0">
                <a:solidFill>
                  <a:schemeClr val="tx2"/>
                </a:solidFill>
              </a:rPr>
              <a:t>Dado que no se contemplan más de dos días de descanso semanal percibiendo la prestación, los días festivos no se podrán indicar como DESCANSOS (código </a:t>
            </a:r>
            <a:r>
              <a:rPr lang="es-ES" sz="2000" b="1" dirty="0">
                <a:solidFill>
                  <a:schemeClr val="accent5">
                    <a:lumMod val="75000"/>
                  </a:schemeClr>
                </a:solidFill>
                <a:latin typeface="Arial Black" panose="020B0A04020102020204" pitchFamily="34" charset="0"/>
              </a:rPr>
              <a:t>05</a:t>
            </a:r>
            <a:r>
              <a:rPr lang="es-ES" sz="2000" b="1" dirty="0">
                <a:solidFill>
                  <a:schemeClr val="tx2"/>
                </a:solidFill>
              </a:rPr>
              <a:t>, o </a:t>
            </a:r>
            <a:r>
              <a:rPr lang="es-ES" sz="2000" b="1" dirty="0">
                <a:solidFill>
                  <a:schemeClr val="accent5">
                    <a:lumMod val="75000"/>
                  </a:schemeClr>
                </a:solidFill>
                <a:latin typeface="Arial Black" panose="020B0A04020102020204" pitchFamily="34" charset="0"/>
              </a:rPr>
              <a:t>D</a:t>
            </a:r>
            <a:r>
              <a:rPr lang="es-ES" sz="2000" b="1" dirty="0">
                <a:solidFill>
                  <a:schemeClr val="tx2"/>
                </a:solidFill>
              </a:rPr>
              <a:t> en el asistente simplificado XML de la web) ni como vacaciones (código </a:t>
            </a:r>
            <a:r>
              <a:rPr lang="es-ES" sz="2000" b="1" dirty="0">
                <a:solidFill>
                  <a:schemeClr val="accent5">
                    <a:lumMod val="75000"/>
                  </a:schemeClr>
                </a:solidFill>
                <a:latin typeface="Arial Black" panose="020B0A04020102020204" pitchFamily="34" charset="0"/>
              </a:rPr>
              <a:t>06</a:t>
            </a:r>
            <a:r>
              <a:rPr lang="es-ES" sz="2000" b="1" dirty="0">
                <a:solidFill>
                  <a:schemeClr val="tx2"/>
                </a:solidFill>
              </a:rPr>
              <a:t>), salvo que realmente coincida el día con vacaciones disfrutadas. Tendrán que marcarse como de actividad (</a:t>
            </a:r>
            <a:r>
              <a:rPr lang="es-ES" sz="2000" b="1" dirty="0">
                <a:solidFill>
                  <a:schemeClr val="accent5">
                    <a:lumMod val="75000"/>
                  </a:schemeClr>
                </a:solidFill>
                <a:latin typeface="Arial Black" panose="020B0A04020102020204" pitchFamily="34" charset="0"/>
              </a:rPr>
              <a:t>03</a:t>
            </a:r>
            <a:r>
              <a:rPr lang="es-ES" sz="2000" b="1" dirty="0">
                <a:solidFill>
                  <a:schemeClr val="tx2"/>
                </a:solidFill>
              </a:rPr>
              <a:t>) o inactividad-(</a:t>
            </a:r>
            <a:r>
              <a:rPr lang="es-ES" sz="2000" b="1" dirty="0">
                <a:solidFill>
                  <a:schemeClr val="accent5">
                    <a:lumMod val="75000"/>
                  </a:schemeClr>
                </a:solidFill>
                <a:latin typeface="Arial Black" panose="020B0A04020102020204" pitchFamily="34" charset="0"/>
              </a:rPr>
              <a:t>01</a:t>
            </a:r>
            <a:r>
              <a:rPr lang="es-ES" sz="2000" b="1" dirty="0">
                <a:solidFill>
                  <a:schemeClr val="tx2"/>
                </a:solidFill>
              </a:rPr>
              <a:t>), según quede ese día de fiesta en un intervalo de actividad o en uno de inactividad.</a:t>
            </a:r>
          </a:p>
        </p:txBody>
      </p:sp>
      <p:sp>
        <p:nvSpPr>
          <p:cNvPr id="14" name="13 Rectángulo"/>
          <p:cNvSpPr/>
          <p:nvPr/>
        </p:nvSpPr>
        <p:spPr>
          <a:xfrm>
            <a:off x="415227" y="3087454"/>
            <a:ext cx="9914895" cy="2349361"/>
          </a:xfrm>
          <a:prstGeom prst="rect">
            <a:avLst/>
          </a:prstGeom>
        </p:spPr>
        <p:txBody>
          <a:bodyPr wrap="square">
            <a:spAutoFit/>
          </a:bodyPr>
          <a:lstStyle/>
          <a:p>
            <a:pPr marL="110250"/>
            <a:r>
              <a:rPr lang="es-ES" sz="2000" b="1" dirty="0">
                <a:solidFill>
                  <a:srgbClr val="002E54"/>
                </a:solidFill>
              </a:rPr>
              <a:t>Ejemplo: </a:t>
            </a:r>
            <a:r>
              <a:rPr lang="es-ES" sz="2000" b="1" i="1" dirty="0">
                <a:solidFill>
                  <a:srgbClr val="002E54"/>
                </a:solidFill>
              </a:rPr>
              <a:t>una persona en ERTE ha trabajado del 20 al 31 de diciembre, habiendo estado en inactividad del 1 al 19 de diciembre. </a:t>
            </a:r>
          </a:p>
          <a:p>
            <a:pPr marL="110250">
              <a:lnSpc>
                <a:spcPts val="400"/>
              </a:lnSpc>
            </a:pPr>
            <a:endParaRPr lang="es-ES" sz="2000" b="1" i="1" dirty="0">
              <a:solidFill>
                <a:schemeClr val="tx2"/>
              </a:solidFill>
            </a:endParaRPr>
          </a:p>
          <a:p>
            <a:pPr marL="110250"/>
            <a:r>
              <a:rPr lang="es-ES" sz="2000" dirty="0"/>
              <a:t>Se indica en el XML de diciembre:</a:t>
            </a:r>
          </a:p>
          <a:p>
            <a:pPr marL="110250">
              <a:lnSpc>
                <a:spcPts val="400"/>
              </a:lnSpc>
            </a:pPr>
            <a:endParaRPr lang="es-ES" sz="2000" dirty="0"/>
          </a:p>
          <a:p>
            <a:pPr marL="453150" indent="-342900" algn="just">
              <a:buFontTx/>
              <a:buChar char="-"/>
            </a:pPr>
            <a:r>
              <a:rPr lang="es-ES" sz="2000" dirty="0"/>
              <a:t>Con código </a:t>
            </a:r>
            <a:r>
              <a:rPr lang="es-ES" sz="1800" dirty="0">
                <a:solidFill>
                  <a:schemeClr val="accent5">
                    <a:lumMod val="75000"/>
                  </a:schemeClr>
                </a:solidFill>
                <a:latin typeface="Arial Black" panose="020B0A04020102020204" pitchFamily="34" charset="0"/>
              </a:rPr>
              <a:t>03</a:t>
            </a:r>
            <a:r>
              <a:rPr lang="es-ES" sz="2000" dirty="0"/>
              <a:t>-actividad el periodo completo del 20 al 31 de diciembre. Los días festivos en ese intervalo (25/12) quedan, de cara a su abono, a cargo de la empresa.</a:t>
            </a:r>
          </a:p>
          <a:p>
            <a:pPr marL="453150" indent="-342900" algn="just">
              <a:buFontTx/>
              <a:buChar char="-"/>
            </a:pPr>
            <a:r>
              <a:rPr lang="es-ES" sz="2000" dirty="0"/>
              <a:t>Con código </a:t>
            </a:r>
            <a:r>
              <a:rPr lang="es-ES" sz="1800" dirty="0">
                <a:solidFill>
                  <a:schemeClr val="accent5">
                    <a:lumMod val="75000"/>
                  </a:schemeClr>
                </a:solidFill>
                <a:latin typeface="Arial Black" panose="020B0A04020102020204" pitchFamily="34" charset="0"/>
              </a:rPr>
              <a:t>01</a:t>
            </a:r>
            <a:r>
              <a:rPr lang="es-ES" sz="2000" dirty="0"/>
              <a:t>-inactividad el periodo del 1 al 19 de diciembre. Los días de descanso semanales así como los festivos incluidos en ese intervalo se pagarán como prestación.</a:t>
            </a:r>
            <a:endParaRPr lang="es-ES" sz="1400" dirty="0"/>
          </a:p>
        </p:txBody>
      </p:sp>
      <p:sp>
        <p:nvSpPr>
          <p:cNvPr id="15" name="14 CuadroTexto"/>
          <p:cNvSpPr txBox="1"/>
          <p:nvPr/>
        </p:nvSpPr>
        <p:spPr>
          <a:xfrm>
            <a:off x="415227" y="5665613"/>
            <a:ext cx="9914895" cy="1308050"/>
          </a:xfrm>
          <a:prstGeom prst="rect">
            <a:avLst/>
          </a:prstGeom>
          <a:noFill/>
        </p:spPr>
        <p:txBody>
          <a:bodyPr wrap="square" rtlCol="0">
            <a:spAutoFit/>
          </a:bodyPr>
          <a:lstStyle/>
          <a:p>
            <a:pPr algn="just"/>
            <a:r>
              <a:rPr lang="es-ES" sz="1600" b="1" dirty="0">
                <a:solidFill>
                  <a:schemeClr val="accent1">
                    <a:lumMod val="75000"/>
                  </a:schemeClr>
                </a:solidFill>
              </a:rPr>
              <a:t>Se recuerda que se pueden utilizar distintos métodos de cálculo y distintos asistentes para la generación de ficheros XML, pero el resultado final debe corresponderse con la actividad y la inactividad de la persona trabajadora en el mes, de manera que no se pague ni más ni menos prestación que la debida y queden abonados, entre prestación y nómina a cuenta de la empresa, todos los días del mes.</a:t>
            </a:r>
          </a:p>
          <a:p>
            <a:endParaRPr lang="es-ES_tradnl" sz="1500" b="1" dirty="0">
              <a:solidFill>
                <a:schemeClr val="accent1">
                  <a:lumMod val="75000"/>
                </a:schemeClr>
              </a:solidFill>
            </a:endParaRPr>
          </a:p>
        </p:txBody>
      </p:sp>
    </p:spTree>
    <p:extLst>
      <p:ext uri="{BB962C8B-B14F-4D97-AF65-F5344CB8AC3E}">
        <p14:creationId xmlns:p14="http://schemas.microsoft.com/office/powerpoint/2010/main" val="17593769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500"/>
                                        <p:tgtEl>
                                          <p:spTgt spid="3"/>
                                        </p:tgtEl>
                                      </p:cBhvr>
                                    </p:animEffect>
                                    <p:anim calcmode="lin" valueType="num">
                                      <p:cBhvr>
                                        <p:cTn id="8" dur="1500" fill="hold"/>
                                        <p:tgtEl>
                                          <p:spTgt spid="3"/>
                                        </p:tgtEl>
                                        <p:attrNameLst>
                                          <p:attrName>ppt_x</p:attrName>
                                        </p:attrNameLst>
                                      </p:cBhvr>
                                      <p:tavLst>
                                        <p:tav tm="0">
                                          <p:val>
                                            <p:strVal val="#ppt_x"/>
                                          </p:val>
                                        </p:tav>
                                        <p:tav tm="100000">
                                          <p:val>
                                            <p:strVal val="#ppt_x"/>
                                          </p:val>
                                        </p:tav>
                                      </p:tavLst>
                                    </p:anim>
                                    <p:anim calcmode="lin" valueType="num">
                                      <p:cBhvr>
                                        <p:cTn id="9" dur="15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183621" y="82703"/>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18</a:t>
            </a:fld>
            <a:endParaRPr lang="es-ES_tradnl" dirty="0"/>
          </a:p>
        </p:txBody>
      </p:sp>
      <p:sp>
        <p:nvSpPr>
          <p:cNvPr id="3" name="2 Rectángulo"/>
          <p:cNvSpPr/>
          <p:nvPr/>
        </p:nvSpPr>
        <p:spPr>
          <a:xfrm>
            <a:off x="163356" y="922897"/>
            <a:ext cx="10278785" cy="461665"/>
          </a:xfrm>
          <a:prstGeom prst="rect">
            <a:avLst/>
          </a:prstGeom>
        </p:spPr>
        <p:txBody>
          <a:bodyPr wrap="square">
            <a:spAutoFit/>
          </a:bodyPr>
          <a:lstStyle/>
          <a:p>
            <a:pPr algn="ctr"/>
            <a:r>
              <a:rPr lang="es-ES" sz="2400" b="1" dirty="0"/>
              <a:t>¿Cómo se comunica la continuidad de los trabajadores en la prestación?</a:t>
            </a:r>
          </a:p>
        </p:txBody>
      </p:sp>
      <p:sp>
        <p:nvSpPr>
          <p:cNvPr id="2" name="1 Rectángulo"/>
          <p:cNvSpPr/>
          <p:nvPr/>
        </p:nvSpPr>
        <p:spPr>
          <a:xfrm>
            <a:off x="-20867" y="323866"/>
            <a:ext cx="10735135" cy="430887"/>
          </a:xfrm>
          <a:prstGeom prst="rect">
            <a:avLst/>
          </a:prstGeom>
        </p:spPr>
        <p:txBody>
          <a:bodyPr wrap="square">
            <a:spAutoFit/>
          </a:bodyPr>
          <a:lstStyle/>
          <a:p>
            <a:pPr lvl="0" algn="ctr"/>
            <a:r>
              <a:rPr lang="es-ES" sz="2200" b="1" dirty="0" smtClean="0">
                <a:solidFill>
                  <a:prstClr val="white"/>
                </a:solidFill>
              </a:rPr>
              <a:t>14. </a:t>
            </a:r>
            <a:r>
              <a:rPr lang="es-ES" sz="2200" b="1" dirty="0">
                <a:solidFill>
                  <a:prstClr val="white"/>
                </a:solidFill>
              </a:rPr>
              <a:t>Prestaciones ERTE COVID-19 RDL 11/2021: continuidad de las prest. extraor</a:t>
            </a:r>
            <a:r>
              <a:rPr lang="es-ES" sz="2100" b="1" dirty="0">
                <a:solidFill>
                  <a:prstClr val="white"/>
                </a:solidFill>
              </a:rPr>
              <a:t>dinarias</a:t>
            </a:r>
          </a:p>
        </p:txBody>
      </p:sp>
      <p:sp>
        <p:nvSpPr>
          <p:cNvPr id="13" name="12 CuadroTexto"/>
          <p:cNvSpPr txBox="1"/>
          <p:nvPr/>
        </p:nvSpPr>
        <p:spPr>
          <a:xfrm>
            <a:off x="267093" y="1401084"/>
            <a:ext cx="10242686" cy="1349071"/>
          </a:xfrm>
          <a:prstGeom prst="rect">
            <a:avLst/>
          </a:prstGeom>
          <a:noFill/>
        </p:spPr>
        <p:txBody>
          <a:bodyPr wrap="square" lIns="116824" tIns="58412" rIns="116824" bIns="58412" rtlCol="0">
            <a:spAutoFit/>
          </a:bodyPr>
          <a:lstStyle/>
          <a:p>
            <a:pPr algn="just"/>
            <a:r>
              <a:rPr lang="es-ES" sz="2000" b="1" dirty="0">
                <a:solidFill>
                  <a:schemeClr val="tx2"/>
                </a:solidFill>
              </a:rPr>
              <a:t>El Real Decreto-ley 11/2021 amplía hasta el 30 de septiembre la duración de las medidas extraordinarias de protección de las personas trabajadoras que continúen en un ERTE causado por la COVID-19 o que se vean a partir del 1 de junio incluidas en un ERTE con causa en la COVID-19.</a:t>
            </a:r>
          </a:p>
        </p:txBody>
      </p:sp>
      <p:sp>
        <p:nvSpPr>
          <p:cNvPr id="9" name="8 Rectángulo"/>
          <p:cNvSpPr/>
          <p:nvPr/>
        </p:nvSpPr>
        <p:spPr>
          <a:xfrm>
            <a:off x="1" y="2914413"/>
            <a:ext cx="10693400" cy="307777"/>
          </a:xfrm>
          <a:prstGeom prst="rect">
            <a:avLst/>
          </a:prstGeom>
          <a:solidFill>
            <a:schemeClr val="bg1">
              <a:lumMod val="95000"/>
            </a:schemeClr>
          </a:solidFill>
        </p:spPr>
        <p:txBody>
          <a:bodyPr wrap="square">
            <a:spAutoFit/>
          </a:bodyPr>
          <a:lstStyle/>
          <a:p>
            <a:pPr marL="110250" algn="ctr"/>
            <a:r>
              <a:rPr lang="es-ES" sz="1400" b="1" dirty="0">
                <a:solidFill>
                  <a:srgbClr val="1F497D"/>
                </a:solidFill>
                <a:latin typeface="Arial" panose="020B0604020202020204" pitchFamily="34" charset="0"/>
                <a:cs typeface="Arial" panose="020B0604020202020204" pitchFamily="34" charset="0"/>
              </a:rPr>
              <a:t>PARA LA PRESTACIONES POR ERTE QUE ESTÁN ACTUALMENTE EN VIGOR EL PROCEDIMIENTO ES EL SIGUIENTE:</a:t>
            </a:r>
          </a:p>
        </p:txBody>
      </p:sp>
      <p:sp>
        <p:nvSpPr>
          <p:cNvPr id="10" name="9 CuadroTexto"/>
          <p:cNvSpPr txBox="1"/>
          <p:nvPr/>
        </p:nvSpPr>
        <p:spPr>
          <a:xfrm>
            <a:off x="9472317" y="6516935"/>
            <a:ext cx="1037462" cy="261610"/>
          </a:xfrm>
          <a:prstGeom prst="rect">
            <a:avLst/>
          </a:prstGeom>
          <a:noFill/>
        </p:spPr>
        <p:txBody>
          <a:bodyPr wrap="square" rtlCol="0">
            <a:spAutoFit/>
          </a:bodyPr>
          <a:lstStyle/>
          <a:p>
            <a:pPr algn="just"/>
            <a:r>
              <a:rPr lang="es-ES" sz="1100" dirty="0">
                <a:cs typeface="Arial" panose="020B0604020202020204" pitchFamily="34" charset="0"/>
              </a:rPr>
              <a:t>01/02/2021</a:t>
            </a:r>
            <a:endParaRPr lang="es-ES_tradnl" sz="1100" dirty="0">
              <a:cs typeface="Arial" panose="020B0604020202020204" pitchFamily="34" charset="0"/>
            </a:endParaRPr>
          </a:p>
        </p:txBody>
      </p:sp>
      <p:sp>
        <p:nvSpPr>
          <p:cNvPr id="16" name="15 Rectángulo"/>
          <p:cNvSpPr/>
          <p:nvPr/>
        </p:nvSpPr>
        <p:spPr>
          <a:xfrm>
            <a:off x="251890" y="3418469"/>
            <a:ext cx="10213481" cy="600164"/>
          </a:xfrm>
          <a:prstGeom prst="rect">
            <a:avLst/>
          </a:prstGeom>
        </p:spPr>
        <p:txBody>
          <a:bodyPr wrap="square">
            <a:spAutoFit/>
          </a:bodyPr>
          <a:lstStyle/>
          <a:p>
            <a:pPr marL="110250"/>
            <a:r>
              <a:rPr lang="es-ES" sz="1700" b="1" dirty="0">
                <a:solidFill>
                  <a:srgbClr val="376092"/>
                </a:solidFill>
                <a:latin typeface="Arial" panose="020B0604020202020204" pitchFamily="34" charset="0"/>
                <a:cs typeface="Arial" panose="020B0604020202020204" pitchFamily="34" charset="0"/>
              </a:rPr>
              <a:t>Se amplían de oficio por el SEPE las prestaciones de las personas que venían percibiéndolas.</a:t>
            </a:r>
          </a:p>
          <a:p>
            <a:pPr marL="110250"/>
            <a:r>
              <a:rPr lang="es-ES" sz="1600" dirty="0">
                <a:solidFill>
                  <a:srgbClr val="376092"/>
                </a:solidFill>
                <a:latin typeface="Arial" panose="020B0604020202020204" pitchFamily="34" charset="0"/>
                <a:cs typeface="Arial" panose="020B0604020202020204" pitchFamily="34" charset="0"/>
              </a:rPr>
              <a:t>Por lo tanto no es necesario enviar nueva solicitud colectiva (lo que sí se requirió en la prórroga de octubre).</a:t>
            </a:r>
          </a:p>
        </p:txBody>
      </p:sp>
      <p:sp>
        <p:nvSpPr>
          <p:cNvPr id="17" name="16 Rectángulo"/>
          <p:cNvSpPr/>
          <p:nvPr/>
        </p:nvSpPr>
        <p:spPr>
          <a:xfrm>
            <a:off x="251890" y="4138549"/>
            <a:ext cx="10135370" cy="1077218"/>
          </a:xfrm>
          <a:prstGeom prst="rect">
            <a:avLst/>
          </a:prstGeom>
        </p:spPr>
        <p:txBody>
          <a:bodyPr wrap="square">
            <a:spAutoFit/>
          </a:bodyPr>
          <a:lstStyle/>
          <a:p>
            <a:pPr marL="110250" algn="just"/>
            <a:r>
              <a:rPr lang="es-ES" sz="1600" dirty="0">
                <a:latin typeface="Arial" panose="020B0604020202020204" pitchFamily="34" charset="0"/>
                <a:cs typeface="Arial" panose="020B0604020202020204" pitchFamily="34" charset="0"/>
              </a:rPr>
              <a:t>Será necesario seguir remitiendo, para aquellas personas trabajadoras que se habían incluido en los ficheros de actividad mensuales (XML) la información de su actividad e inactividad cada mes, tal como se venía haciendo, salvo que no debieran percibir prestación por desempleo, por estar en actividad o por otra situación que les excluya de la protección.</a:t>
            </a:r>
          </a:p>
        </p:txBody>
      </p:sp>
      <p:sp>
        <p:nvSpPr>
          <p:cNvPr id="18" name="17 CuadroTexto"/>
          <p:cNvSpPr txBox="1"/>
          <p:nvPr/>
        </p:nvSpPr>
        <p:spPr>
          <a:xfrm>
            <a:off x="360823" y="5482535"/>
            <a:ext cx="10043644" cy="1077218"/>
          </a:xfrm>
          <a:prstGeom prst="rect">
            <a:avLst/>
          </a:prstGeom>
          <a:noFill/>
        </p:spPr>
        <p:txBody>
          <a:bodyPr wrap="square" rtlCol="0">
            <a:spAutoFit/>
          </a:bodyPr>
          <a:lstStyle/>
          <a:p>
            <a:pPr algn="just"/>
            <a:r>
              <a:rPr lang="es-ES" sz="1600" dirty="0">
                <a:latin typeface="Arial" panose="020B0604020202020204" pitchFamily="34" charset="0"/>
                <a:cs typeface="Arial" panose="020B0604020202020204" pitchFamily="34" charset="0"/>
              </a:rPr>
              <a:t>Para los trabajadores que a fecha </a:t>
            </a:r>
            <a:r>
              <a:rPr lang="es-ES" sz="1600" u="sng" dirty="0">
                <a:latin typeface="Arial" panose="020B0604020202020204" pitchFamily="34" charset="0"/>
                <a:cs typeface="Arial" panose="020B0604020202020204" pitchFamily="34" charset="0"/>
              </a:rPr>
              <a:t>1 de junio de 2021 no se encuentren en el ERTE</a:t>
            </a:r>
            <a:r>
              <a:rPr lang="es-ES" sz="1600" dirty="0">
                <a:latin typeface="Arial" panose="020B0604020202020204" pitchFamily="34" charset="0"/>
                <a:cs typeface="Arial" panose="020B0604020202020204" pitchFamily="34" charset="0"/>
              </a:rPr>
              <a:t> pero tuvieran prestación hasta 31/01, dado que se van a prorrogar automáticamente todas las prestaciones, deberá comunicarse la baja en el  XML de periodos de actividad que se remita al SEPE entre el 1 y el 20 de junio de 2021, marcando con el código 03 desde la fecha en que no proceda pago de prestación.</a:t>
            </a:r>
            <a:endParaRPr lang="es-ES_tradnl"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1006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500"/>
                                        <p:tgtEl>
                                          <p:spTgt spid="3"/>
                                        </p:tgtEl>
                                      </p:cBhvr>
                                    </p:animEffect>
                                    <p:anim calcmode="lin" valueType="num">
                                      <p:cBhvr>
                                        <p:cTn id="8" dur="1500" fill="hold"/>
                                        <p:tgtEl>
                                          <p:spTgt spid="3"/>
                                        </p:tgtEl>
                                        <p:attrNameLst>
                                          <p:attrName>ppt_x</p:attrName>
                                        </p:attrNameLst>
                                      </p:cBhvr>
                                      <p:tavLst>
                                        <p:tav tm="0">
                                          <p:val>
                                            <p:strVal val="#ppt_x"/>
                                          </p:val>
                                        </p:tav>
                                        <p:tav tm="100000">
                                          <p:val>
                                            <p:strVal val="#ppt_x"/>
                                          </p:val>
                                        </p:tav>
                                      </p:tavLst>
                                    </p:anim>
                                    <p:anim calcmode="lin" valueType="num">
                                      <p:cBhvr>
                                        <p:cTn id="9" dur="15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177853" y="4899"/>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19</a:t>
            </a:fld>
            <a:endParaRPr lang="es-ES_tradnl" dirty="0"/>
          </a:p>
        </p:txBody>
      </p:sp>
      <p:sp>
        <p:nvSpPr>
          <p:cNvPr id="2" name="1 Rectángulo"/>
          <p:cNvSpPr/>
          <p:nvPr/>
        </p:nvSpPr>
        <p:spPr>
          <a:xfrm>
            <a:off x="-31360" y="338307"/>
            <a:ext cx="10735135" cy="738664"/>
          </a:xfrm>
          <a:prstGeom prst="rect">
            <a:avLst/>
          </a:prstGeom>
        </p:spPr>
        <p:txBody>
          <a:bodyPr wrap="square">
            <a:spAutoFit/>
          </a:bodyPr>
          <a:lstStyle/>
          <a:p>
            <a:pPr lvl="0" algn="ctr"/>
            <a:r>
              <a:rPr lang="es-ES" sz="2100" b="1" dirty="0" smtClean="0">
                <a:solidFill>
                  <a:prstClr val="white"/>
                </a:solidFill>
              </a:rPr>
              <a:t>15. </a:t>
            </a:r>
            <a:r>
              <a:rPr lang="es-ES" sz="2100" b="1" dirty="0">
                <a:solidFill>
                  <a:prstClr val="white"/>
                </a:solidFill>
              </a:rPr>
              <a:t>Prestaciones ERTE COVID-19 RDL 11/2021: diferencias de procedimiento ERTE FM y ETOP</a:t>
            </a:r>
          </a:p>
          <a:p>
            <a:pPr lvl="0" algn="ctr"/>
            <a:r>
              <a:rPr lang="es-ES" sz="2100" b="1" dirty="0">
                <a:solidFill>
                  <a:prstClr val="white"/>
                </a:solidFill>
              </a:rPr>
              <a:t> </a:t>
            </a:r>
          </a:p>
        </p:txBody>
      </p:sp>
      <p:sp>
        <p:nvSpPr>
          <p:cNvPr id="10" name="9 CuadroTexto"/>
          <p:cNvSpPr txBox="1"/>
          <p:nvPr/>
        </p:nvSpPr>
        <p:spPr>
          <a:xfrm>
            <a:off x="738188" y="6647599"/>
            <a:ext cx="3168352" cy="230832"/>
          </a:xfrm>
          <a:prstGeom prst="rect">
            <a:avLst/>
          </a:prstGeom>
          <a:noFill/>
        </p:spPr>
        <p:txBody>
          <a:bodyPr wrap="square" rtlCol="0">
            <a:spAutoFit/>
          </a:bodyPr>
          <a:lstStyle/>
          <a:p>
            <a:pPr algn="just"/>
            <a:r>
              <a:rPr lang="es-ES" sz="900" dirty="0">
                <a:cs typeface="Arial" panose="020B0604020202020204" pitchFamily="34" charset="0"/>
              </a:rPr>
              <a:t>Contenido incorporado 01/02/2021 actualizado 11/02/21</a:t>
            </a:r>
            <a:endParaRPr lang="es-ES_tradnl" sz="900" dirty="0">
              <a:cs typeface="Arial" panose="020B0604020202020204" pitchFamily="34" charset="0"/>
            </a:endParaRPr>
          </a:p>
        </p:txBody>
      </p:sp>
      <p:sp>
        <p:nvSpPr>
          <p:cNvPr id="14" name="13 CuadroTexto"/>
          <p:cNvSpPr txBox="1"/>
          <p:nvPr/>
        </p:nvSpPr>
        <p:spPr>
          <a:xfrm>
            <a:off x="196693" y="1362026"/>
            <a:ext cx="10337693" cy="1815866"/>
          </a:xfrm>
          <a:prstGeom prst="rect">
            <a:avLst/>
          </a:prstGeom>
          <a:noFill/>
        </p:spPr>
        <p:txBody>
          <a:bodyPr wrap="square" lIns="116824" tIns="58412" rIns="116824" bIns="58412" rtlCol="0">
            <a:spAutoFit/>
          </a:bodyPr>
          <a:lstStyle/>
          <a:p>
            <a:pPr algn="just"/>
            <a:r>
              <a:rPr lang="es-ES" sz="1700" dirty="0">
                <a:cs typeface="Arial" panose="020B0604020202020204" pitchFamily="34" charset="0"/>
              </a:rPr>
              <a:t>Los ERTE de fuerza mayor (FM) del Real Decreto-ley 8/2020 y los de fuerza mayor por limitación de la actividad (FM-</a:t>
            </a:r>
            <a:r>
              <a:rPr lang="es-ES" sz="1700" dirty="0" err="1">
                <a:cs typeface="Arial" panose="020B0604020202020204" pitchFamily="34" charset="0"/>
              </a:rPr>
              <a:t>lim</a:t>
            </a:r>
            <a:r>
              <a:rPr lang="es-ES" sz="1700" dirty="0">
                <a:cs typeface="Arial" panose="020B0604020202020204" pitchFamily="34" charset="0"/>
              </a:rPr>
              <a:t>) de los Reales Decretos leyes 30/2020 y 2/2021 vigentes </a:t>
            </a:r>
            <a:r>
              <a:rPr lang="es-ES" sz="1700" u="sng" dirty="0">
                <a:cs typeface="Arial" panose="020B0604020202020204" pitchFamily="34" charset="0"/>
              </a:rPr>
              <a:t>se prorrogarán automáticamente hasta el 30 de septiembre,</a:t>
            </a:r>
            <a:r>
              <a:rPr lang="es-ES" sz="1700" dirty="0">
                <a:cs typeface="Arial" panose="020B0604020202020204" pitchFamily="34" charset="0"/>
              </a:rPr>
              <a:t> según lo establecido en el Real Decreto-ley 11/2021.</a:t>
            </a:r>
          </a:p>
          <a:p>
            <a:pPr algn="just">
              <a:lnSpc>
                <a:spcPts val="1000"/>
              </a:lnSpc>
            </a:pPr>
            <a:endParaRPr lang="es-ES" sz="1700" b="1" dirty="0"/>
          </a:p>
          <a:p>
            <a:pPr algn="just"/>
            <a:r>
              <a:rPr lang="es-ES" sz="1700" dirty="0">
                <a:cs typeface="Arial" panose="020B0604020202020204" pitchFamily="34" charset="0"/>
              </a:rPr>
              <a:t>No será necesario enviar una solicitud colectiva por el paso de un ERTE de limitación a uno de impedimento o viceversa. La información de las variaciones de jornada, si las hubiera, se comunicarán mediante el envío de los ficheros de actividad mensual (XML).</a:t>
            </a:r>
          </a:p>
        </p:txBody>
      </p:sp>
      <p:sp>
        <p:nvSpPr>
          <p:cNvPr id="15" name="14 Rectángulo"/>
          <p:cNvSpPr/>
          <p:nvPr/>
        </p:nvSpPr>
        <p:spPr>
          <a:xfrm>
            <a:off x="-10492" y="972319"/>
            <a:ext cx="10693400" cy="353943"/>
          </a:xfrm>
          <a:prstGeom prst="rect">
            <a:avLst/>
          </a:prstGeom>
          <a:solidFill>
            <a:schemeClr val="bg1">
              <a:lumMod val="95000"/>
            </a:schemeClr>
          </a:solidFill>
        </p:spPr>
        <p:txBody>
          <a:bodyPr wrap="square">
            <a:spAutoFit/>
          </a:bodyPr>
          <a:lstStyle/>
          <a:p>
            <a:pPr marL="110250" algn="ctr"/>
            <a:r>
              <a:rPr lang="es-ES" sz="1700" b="1" dirty="0">
                <a:solidFill>
                  <a:srgbClr val="002E54"/>
                </a:solidFill>
                <a:latin typeface="+mj-lt"/>
                <a:cs typeface="Arial" panose="020B0604020202020204" pitchFamily="34" charset="0"/>
              </a:rPr>
              <a:t>ERTE DE FUERZA MAYOR  (FM)</a:t>
            </a:r>
            <a:endParaRPr lang="es-ES" sz="1700" dirty="0">
              <a:solidFill>
                <a:srgbClr val="002E54"/>
              </a:solidFill>
              <a:latin typeface="+mj-lt"/>
              <a:cs typeface="Arial" panose="020B0604020202020204" pitchFamily="34" charset="0"/>
            </a:endParaRPr>
          </a:p>
        </p:txBody>
      </p:sp>
      <p:sp>
        <p:nvSpPr>
          <p:cNvPr id="20" name="19 Rectángulo"/>
          <p:cNvSpPr/>
          <p:nvPr/>
        </p:nvSpPr>
        <p:spPr>
          <a:xfrm>
            <a:off x="1" y="3193682"/>
            <a:ext cx="10693400" cy="353943"/>
          </a:xfrm>
          <a:prstGeom prst="rect">
            <a:avLst/>
          </a:prstGeom>
          <a:solidFill>
            <a:schemeClr val="bg1">
              <a:lumMod val="95000"/>
            </a:schemeClr>
          </a:solidFill>
        </p:spPr>
        <p:txBody>
          <a:bodyPr wrap="square">
            <a:spAutoFit/>
          </a:bodyPr>
          <a:lstStyle/>
          <a:p>
            <a:pPr marL="110250" algn="ctr"/>
            <a:r>
              <a:rPr lang="es-ES" sz="1700" b="1" dirty="0">
                <a:solidFill>
                  <a:srgbClr val="002E54"/>
                </a:solidFill>
                <a:cs typeface="Arial" panose="020B0604020202020204" pitchFamily="34" charset="0"/>
              </a:rPr>
              <a:t>ERTE DE CAUSAS ECONÓMICAS, TÉCNICAS, ORGANIZATIVAS O DE PRODUCCIÓN  (ETOP)</a:t>
            </a:r>
            <a:endParaRPr lang="es-ES" sz="1700" dirty="0">
              <a:cs typeface="Arial" panose="020B0604020202020204" pitchFamily="34" charset="0"/>
            </a:endParaRPr>
          </a:p>
        </p:txBody>
      </p:sp>
      <p:sp>
        <p:nvSpPr>
          <p:cNvPr id="21" name="20 CuadroTexto"/>
          <p:cNvSpPr txBox="1"/>
          <p:nvPr/>
        </p:nvSpPr>
        <p:spPr>
          <a:xfrm>
            <a:off x="177854" y="3741314"/>
            <a:ext cx="10337693" cy="2785362"/>
          </a:xfrm>
          <a:prstGeom prst="rect">
            <a:avLst/>
          </a:prstGeom>
          <a:noFill/>
        </p:spPr>
        <p:txBody>
          <a:bodyPr wrap="square" lIns="116824" tIns="58412" rIns="116824" bIns="58412" rtlCol="0">
            <a:spAutoFit/>
          </a:bodyPr>
          <a:lstStyle/>
          <a:p>
            <a:pPr algn="just"/>
            <a:r>
              <a:rPr lang="es-ES" sz="1600" dirty="0">
                <a:cs typeface="Arial" panose="020B0604020202020204" pitchFamily="34" charset="0"/>
              </a:rPr>
              <a:t>Las prestaciones por estos ERTE mantendrán la </a:t>
            </a:r>
            <a:r>
              <a:rPr lang="es-ES" sz="1600" u="sng" dirty="0">
                <a:cs typeface="Arial" panose="020B0604020202020204" pitchFamily="34" charset="0"/>
              </a:rPr>
              <a:t>fecha final fijada</a:t>
            </a:r>
            <a:r>
              <a:rPr lang="es-ES" sz="1600" dirty="0">
                <a:cs typeface="Arial" panose="020B0604020202020204" pitchFamily="34" charset="0"/>
              </a:rPr>
              <a:t> en la decisión comunicada a la autoridad laboral, fecha que se habría indicado en la solicitud colectiva remitida al SEPE. Si no se indicó fecha final en la solicitud colectiva, las prestaciones, habiéndose aprobado hasta 30/09, se prorrogarán de oficio por el SEPE, no debiéndose enviar solicitud colectiva para estos casos.</a:t>
            </a:r>
          </a:p>
          <a:p>
            <a:pPr algn="just">
              <a:spcBef>
                <a:spcPts val="800"/>
              </a:spcBef>
            </a:pPr>
            <a:r>
              <a:rPr lang="es-ES" sz="1600" dirty="0">
                <a:cs typeface="Arial" panose="020B0604020202020204" pitchFamily="34" charset="0"/>
              </a:rPr>
              <a:t>Para los trabajadores que, a 01/06/2021, tengan la prestación prorrogada (por no haber comunicado fecha final en la solicitud) pero </a:t>
            </a:r>
            <a:r>
              <a:rPr lang="es-ES" sz="1600" u="sng" dirty="0">
                <a:cs typeface="Arial" panose="020B0604020202020204" pitchFamily="34" charset="0"/>
              </a:rPr>
              <a:t>ya no se encuentren en el ERTE ETOP</a:t>
            </a:r>
            <a:r>
              <a:rPr lang="es-ES" sz="1600" dirty="0">
                <a:cs typeface="Arial" panose="020B0604020202020204" pitchFamily="34" charset="0"/>
              </a:rPr>
              <a:t>, se comunicará la baja (código 03 actividad) a través de los ficheros XML de periodos de actividad remitidos del 1 al 20 de junio de 2021.</a:t>
            </a:r>
          </a:p>
          <a:p>
            <a:pPr algn="just">
              <a:spcBef>
                <a:spcPts val="800"/>
              </a:spcBef>
            </a:pPr>
            <a:r>
              <a:rPr lang="es-ES" sz="1600" dirty="0">
                <a:cs typeface="Arial" panose="020B0604020202020204" pitchFamily="34" charset="0"/>
              </a:rPr>
              <a:t>Si, llegada la fecha final fijada en el acuerdo enviado a la Autoridad Laboral (AL) y distinta a 31/05/2021, se comunicara </a:t>
            </a:r>
            <a:r>
              <a:rPr lang="es-ES" sz="1600" u="sng" dirty="0">
                <a:cs typeface="Arial" panose="020B0604020202020204" pitchFamily="34" charset="0"/>
              </a:rPr>
              <a:t>prórroga de la medida</a:t>
            </a:r>
            <a:r>
              <a:rPr lang="es-ES" sz="1600" dirty="0">
                <a:cs typeface="Arial" panose="020B0604020202020204" pitchFamily="34" charset="0"/>
              </a:rPr>
              <a:t> temporal de regulación a la AL, se deberá enviar al SEPE </a:t>
            </a:r>
            <a:r>
              <a:rPr lang="es-ES" sz="1600" u="sng" dirty="0">
                <a:cs typeface="Arial" panose="020B0604020202020204" pitchFamily="34" charset="0"/>
              </a:rPr>
              <a:t>nueva solicitud colectiva</a:t>
            </a:r>
            <a:r>
              <a:rPr lang="es-ES" sz="1600" dirty="0">
                <a:cs typeface="Arial" panose="020B0604020202020204" pitchFamily="34" charset="0"/>
              </a:rPr>
              <a:t>, indicando en el campo de observaciones de la transacción en la sede SEPE para la remisión de las solicitudes colectivas “prórroga ETOP”.</a:t>
            </a:r>
            <a:endParaRPr lang="es-ES" sz="1900" b="1" dirty="0"/>
          </a:p>
        </p:txBody>
      </p:sp>
    </p:spTree>
    <p:extLst>
      <p:ext uri="{BB962C8B-B14F-4D97-AF65-F5344CB8AC3E}">
        <p14:creationId xmlns:p14="http://schemas.microsoft.com/office/powerpoint/2010/main" val="34731514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CuadroTexto"/>
          <p:cNvSpPr txBox="1"/>
          <p:nvPr/>
        </p:nvSpPr>
        <p:spPr>
          <a:xfrm>
            <a:off x="-11990" y="0"/>
            <a:ext cx="10693400" cy="1164405"/>
          </a:xfrm>
          <a:prstGeom prst="rect">
            <a:avLst/>
          </a:prstGeom>
          <a:noFill/>
        </p:spPr>
        <p:txBody>
          <a:bodyPr wrap="square" lIns="116824" tIns="58412" rIns="116824" bIns="58412" rtlCol="0">
            <a:spAutoFit/>
          </a:bodyPr>
          <a:lstStyle/>
          <a:p>
            <a:pPr lvl="0" algn="ctr"/>
            <a:r>
              <a:rPr lang="es-ES" sz="2200" b="1" dirty="0">
                <a:solidFill>
                  <a:prstClr val="white"/>
                </a:solidFill>
              </a:rPr>
              <a:t>Cuestiones de procedimiento sobre la gestión de los </a:t>
            </a:r>
            <a:r>
              <a:rPr lang="es-ES" sz="2200" b="1" dirty="0" smtClean="0">
                <a:solidFill>
                  <a:prstClr val="white"/>
                </a:solidFill>
              </a:rPr>
              <a:t>ERTE y protección de FD</a:t>
            </a:r>
          </a:p>
          <a:p>
            <a:pPr lvl="0" algn="ctr"/>
            <a:r>
              <a:rPr lang="es-ES" sz="2200" b="1" dirty="0" smtClean="0">
                <a:solidFill>
                  <a:prstClr val="white"/>
                </a:solidFill>
              </a:rPr>
              <a:t>a partir </a:t>
            </a:r>
            <a:r>
              <a:rPr lang="es-ES" sz="2400" b="1" dirty="0" smtClean="0">
                <a:solidFill>
                  <a:prstClr val="white"/>
                </a:solidFill>
              </a:rPr>
              <a:t>de </a:t>
            </a:r>
            <a:r>
              <a:rPr lang="es-ES" sz="2400" b="1" dirty="0">
                <a:solidFill>
                  <a:prstClr val="white"/>
                </a:solidFill>
              </a:rPr>
              <a:t>los </a:t>
            </a:r>
            <a:r>
              <a:rPr lang="es-ES_tradnl" sz="2400" b="1" dirty="0">
                <a:solidFill>
                  <a:prstClr val="white"/>
                </a:solidFill>
              </a:rPr>
              <a:t>Reales Decretos leyes </a:t>
            </a:r>
            <a:r>
              <a:rPr lang="es-ES" sz="2400" b="1" dirty="0">
                <a:solidFill>
                  <a:prstClr val="white"/>
                </a:solidFill>
              </a:rPr>
              <a:t>30/2020,</a:t>
            </a:r>
            <a:r>
              <a:rPr lang="es-ES_tradnl" sz="2400" b="1" dirty="0">
                <a:solidFill>
                  <a:prstClr val="white"/>
                </a:solidFill>
              </a:rPr>
              <a:t> 2/2021 y 11/2021</a:t>
            </a:r>
            <a:endParaRPr lang="es-ES" sz="2400" b="1" dirty="0">
              <a:solidFill>
                <a:prstClr val="white"/>
              </a:solidFill>
            </a:endParaRPr>
          </a:p>
          <a:p>
            <a:pPr lvl="0" algn="ctr"/>
            <a:endParaRPr lang="es-ES" sz="2200" b="1" dirty="0">
              <a:solidFill>
                <a:prstClr val="white"/>
              </a:solidFill>
            </a:endParaRPr>
          </a:p>
        </p:txBody>
      </p:sp>
      <p:sp>
        <p:nvSpPr>
          <p:cNvPr id="11" name="10 CuadroTexto"/>
          <p:cNvSpPr txBox="1"/>
          <p:nvPr/>
        </p:nvSpPr>
        <p:spPr>
          <a:xfrm>
            <a:off x="450156" y="2271646"/>
            <a:ext cx="9649072" cy="2785378"/>
          </a:xfrm>
          <a:prstGeom prst="rect">
            <a:avLst/>
          </a:prstGeom>
          <a:noFill/>
        </p:spPr>
        <p:txBody>
          <a:bodyPr wrap="square" rtlCol="0">
            <a:spAutoFit/>
          </a:bodyPr>
          <a:lstStyle/>
          <a:p>
            <a:pPr marL="110250" algn="just"/>
            <a:r>
              <a:rPr lang="es-ES" sz="2500" b="1" dirty="0">
                <a:solidFill>
                  <a:schemeClr val="tx2"/>
                </a:solidFill>
              </a:rPr>
              <a:t>Estas fichas de procedimiento informan de manera general sobre situaciones que pueden afectar a las prestaciones por ERTE COVID-19. Sin embargo, habrá que tener siempre en cuenta que la Dirección Provincial del SEPE correspondiente puede tener establecido otro mecanismo de comunicación o de tramitación que modifique o complemente lo expuesto aquí. Si ese fuera el caso tendría prevalencia lo que se haya comunicado desde la unidad administrativa provincial. </a:t>
            </a:r>
          </a:p>
        </p:txBody>
      </p:sp>
      <p:sp>
        <p:nvSpPr>
          <p:cNvPr id="6" name="2 Marcador de número de diapositiva"/>
          <p:cNvSpPr>
            <a:spLocks noGrp="1"/>
          </p:cNvSpPr>
          <p:nvPr>
            <p:ph type="sldNum" sz="quarter" idx="4"/>
          </p:nvPr>
        </p:nvSpPr>
        <p:spPr/>
        <p:txBody>
          <a:bodyPr/>
          <a:lstStyle/>
          <a:p>
            <a:fld id="{6CD32176-65D9-4359-8594-D1C589AFA430}" type="slidenum">
              <a:rPr lang="es-ES_tradnl" smtClean="0"/>
              <a:pPr/>
              <a:t>2</a:t>
            </a:fld>
            <a:endParaRPr lang="es-ES_tradnl" dirty="0"/>
          </a:p>
        </p:txBody>
      </p:sp>
    </p:spTree>
    <p:custDataLst>
      <p:tags r:id="rId1"/>
    </p:custDataLst>
    <p:extLst>
      <p:ext uri="{BB962C8B-B14F-4D97-AF65-F5344CB8AC3E}">
        <p14:creationId xmlns:p14="http://schemas.microsoft.com/office/powerpoint/2010/main" val="18810366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1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183334" y="33747"/>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20</a:t>
            </a:fld>
            <a:endParaRPr lang="es-ES_tradnl" dirty="0"/>
          </a:p>
        </p:txBody>
      </p:sp>
      <p:sp>
        <p:nvSpPr>
          <p:cNvPr id="3" name="2 Rectángulo"/>
          <p:cNvSpPr/>
          <p:nvPr/>
        </p:nvSpPr>
        <p:spPr>
          <a:xfrm>
            <a:off x="199501" y="890355"/>
            <a:ext cx="10278785" cy="430887"/>
          </a:xfrm>
          <a:prstGeom prst="rect">
            <a:avLst/>
          </a:prstGeom>
        </p:spPr>
        <p:txBody>
          <a:bodyPr wrap="square">
            <a:spAutoFit/>
          </a:bodyPr>
          <a:lstStyle/>
          <a:p>
            <a:pPr algn="ctr"/>
            <a:r>
              <a:rPr lang="es-ES" sz="2200" b="1" dirty="0"/>
              <a:t>Cronología de comunicación de solicitudes y ficheros XML para prórroga de ERTE ETOP</a:t>
            </a:r>
          </a:p>
        </p:txBody>
      </p:sp>
      <p:sp>
        <p:nvSpPr>
          <p:cNvPr id="2" name="1 Rectángulo"/>
          <p:cNvSpPr/>
          <p:nvPr/>
        </p:nvSpPr>
        <p:spPr>
          <a:xfrm>
            <a:off x="-62935" y="362109"/>
            <a:ext cx="10735135" cy="415498"/>
          </a:xfrm>
          <a:prstGeom prst="rect">
            <a:avLst/>
          </a:prstGeom>
        </p:spPr>
        <p:txBody>
          <a:bodyPr wrap="square">
            <a:spAutoFit/>
          </a:bodyPr>
          <a:lstStyle/>
          <a:p>
            <a:pPr lvl="0" algn="ctr"/>
            <a:r>
              <a:rPr lang="es-ES" sz="2100" b="1" dirty="0" smtClean="0">
                <a:solidFill>
                  <a:prstClr val="white"/>
                </a:solidFill>
              </a:rPr>
              <a:t>16. </a:t>
            </a:r>
            <a:r>
              <a:rPr lang="es-ES" sz="2100" b="1" dirty="0">
                <a:solidFill>
                  <a:prstClr val="white"/>
                </a:solidFill>
              </a:rPr>
              <a:t>Prestaciones ERTE COVID-19 RDL 11/2021: comunicaciones para ERTE ETOP prorrogados </a:t>
            </a:r>
          </a:p>
        </p:txBody>
      </p:sp>
      <p:sp>
        <p:nvSpPr>
          <p:cNvPr id="10" name="9 CuadroTexto"/>
          <p:cNvSpPr txBox="1"/>
          <p:nvPr/>
        </p:nvSpPr>
        <p:spPr>
          <a:xfrm>
            <a:off x="654977" y="6707654"/>
            <a:ext cx="3747736" cy="230832"/>
          </a:xfrm>
          <a:prstGeom prst="rect">
            <a:avLst/>
          </a:prstGeom>
          <a:noFill/>
        </p:spPr>
        <p:txBody>
          <a:bodyPr wrap="square" rtlCol="0">
            <a:spAutoFit/>
          </a:bodyPr>
          <a:lstStyle/>
          <a:p>
            <a:pPr algn="just"/>
            <a:r>
              <a:rPr lang="es-ES" sz="900" dirty="0">
                <a:cs typeface="Arial" panose="020B0604020202020204" pitchFamily="34" charset="0"/>
              </a:rPr>
              <a:t>Contenido incorporado 01/02/2021 actualizado 11/02/2021</a:t>
            </a:r>
            <a:endParaRPr lang="es-ES_tradnl" sz="900" dirty="0">
              <a:cs typeface="Arial" panose="020B0604020202020204" pitchFamily="34" charset="0"/>
            </a:endParaRPr>
          </a:p>
        </p:txBody>
      </p:sp>
      <p:sp>
        <p:nvSpPr>
          <p:cNvPr id="14" name="13 CuadroTexto"/>
          <p:cNvSpPr txBox="1"/>
          <p:nvPr/>
        </p:nvSpPr>
        <p:spPr>
          <a:xfrm>
            <a:off x="279016" y="1787245"/>
            <a:ext cx="10135369" cy="4873113"/>
          </a:xfrm>
          <a:prstGeom prst="rect">
            <a:avLst/>
          </a:prstGeom>
          <a:noFill/>
        </p:spPr>
        <p:txBody>
          <a:bodyPr wrap="square" lIns="116824" tIns="58412" rIns="116824" bIns="58412" rtlCol="0">
            <a:spAutoFit/>
          </a:bodyPr>
          <a:lstStyle/>
          <a:p>
            <a:pPr algn="just"/>
            <a:r>
              <a:rPr lang="es-ES" sz="1700" b="1" dirty="0">
                <a:solidFill>
                  <a:srgbClr val="1F497D"/>
                </a:solidFill>
                <a:cs typeface="Arial" panose="020B0604020202020204" pitchFamily="34" charset="0"/>
              </a:rPr>
              <a:t>Si en la solicitud colectiva de prestaciones para un ERTE ETOP se había comunicado fecha final distinta a 31/05/2021 y se comunica prorroga de la medida a la AL a partir de 01/06/2021, deberá remitirse al SEPE:</a:t>
            </a:r>
            <a:endParaRPr lang="es-ES" sz="1700" dirty="0">
              <a:solidFill>
                <a:srgbClr val="1F497D"/>
              </a:solidFill>
              <a:cs typeface="Arial" panose="020B0604020202020204" pitchFamily="34" charset="0"/>
            </a:endParaRPr>
          </a:p>
          <a:p>
            <a:pPr marL="342900" indent="-342900" algn="just">
              <a:buFont typeface="+mj-lt"/>
              <a:buAutoNum type="arabicParenR"/>
            </a:pPr>
            <a:endParaRPr lang="es-ES" sz="1700" dirty="0">
              <a:solidFill>
                <a:srgbClr val="002E54"/>
              </a:solidFill>
              <a:cs typeface="Arial" panose="020B0604020202020204" pitchFamily="34" charset="0"/>
            </a:endParaRPr>
          </a:p>
          <a:p>
            <a:pPr marL="342900" indent="-342900" algn="just">
              <a:buFont typeface="+mj-lt"/>
              <a:buAutoNum type="arabicParenR"/>
            </a:pPr>
            <a:r>
              <a:rPr lang="es-ES" sz="1700" b="1" dirty="0">
                <a:cs typeface="Arial" panose="020B0604020202020204" pitchFamily="34" charset="0"/>
              </a:rPr>
              <a:t>Fichero XML </a:t>
            </a:r>
            <a:r>
              <a:rPr lang="es-ES" sz="1700" dirty="0">
                <a:cs typeface="Arial" panose="020B0604020202020204" pitchFamily="34" charset="0"/>
              </a:rPr>
              <a:t>por el intervalo del periodo que va hasta la fecha fin del ETOP por los trabajadores de los que se estaba comunicando actividad. Para los trabajadores no incluidos en ficheros XML no será necesario. </a:t>
            </a:r>
          </a:p>
          <a:p>
            <a:pPr marL="342900" indent="-342900" algn="just">
              <a:spcBef>
                <a:spcPts val="600"/>
              </a:spcBef>
              <a:buFont typeface="+mj-lt"/>
              <a:buAutoNum type="arabicParenR"/>
            </a:pPr>
            <a:r>
              <a:rPr lang="es-ES" sz="1700" b="1" dirty="0">
                <a:cs typeface="Arial" panose="020B0604020202020204" pitchFamily="34" charset="0"/>
              </a:rPr>
              <a:t>Solicitud colectiva </a:t>
            </a:r>
            <a:r>
              <a:rPr lang="es-ES" sz="1700" dirty="0">
                <a:cs typeface="Arial" panose="020B0604020202020204" pitchFamily="34" charset="0"/>
              </a:rPr>
              <a:t>por prórroga del ERTE ETOP. Debe enviarse lo más cerca de agotar el plazo de los 15 días que hay para solicitar las prestaciones, de manera que haya tiempo para procesar el envío de los XML indicados anteriormente y así evitar solapamientos de información.</a:t>
            </a:r>
          </a:p>
          <a:p>
            <a:pPr marL="342900" indent="-342900" algn="just">
              <a:spcBef>
                <a:spcPts val="600"/>
              </a:spcBef>
              <a:buFont typeface="+mj-lt"/>
              <a:buAutoNum type="arabicParenR"/>
            </a:pPr>
            <a:r>
              <a:rPr lang="es-ES" sz="1700" b="1" dirty="0">
                <a:cs typeface="Arial" panose="020B0604020202020204" pitchFamily="34" charset="0"/>
              </a:rPr>
              <a:t>Fichero XML </a:t>
            </a:r>
            <a:r>
              <a:rPr lang="es-ES" sz="1700" dirty="0">
                <a:cs typeface="Arial" panose="020B0604020202020204" pitchFamily="34" charset="0"/>
              </a:rPr>
              <a:t>por el intervalo del periodo trabajado a partir de la prórroga. Si los trabajadores van a estar en suspensión total a partir de la nueva solicitud </a:t>
            </a:r>
            <a:r>
              <a:rPr lang="es-ES" sz="1700" u="sng" dirty="0">
                <a:cs typeface="Arial" panose="020B0604020202020204" pitchFamily="34" charset="0"/>
              </a:rPr>
              <a:t>no hay que enviar ficheros XML</a:t>
            </a:r>
            <a:r>
              <a:rPr lang="es-ES" sz="1700" dirty="0">
                <a:cs typeface="Arial" panose="020B0604020202020204" pitchFamily="34" charset="0"/>
              </a:rPr>
              <a:t> de periodos de actividad tras el envío de la nueva solicitud. No se enviará mientras la situación de la persona trabajadora se mantenga sin variaciones -sin actividad- o mientras no se dé una situación no compatible con la prestación (IT, maternidad/paternidad, otros como baja voluntaria de la empresa, etc.).</a:t>
            </a:r>
          </a:p>
          <a:p>
            <a:pPr marL="268288" algn="just">
              <a:spcBef>
                <a:spcPts val="1200"/>
              </a:spcBef>
            </a:pPr>
            <a:r>
              <a:rPr lang="es-ES" sz="1700" dirty="0">
                <a:solidFill>
                  <a:srgbClr val="376092"/>
                </a:solidFill>
                <a:cs typeface="Arial" panose="020B0604020202020204" pitchFamily="34" charset="0"/>
              </a:rPr>
              <a:t>Si el trabajador tiene jornada reducida –con actividad en el mes- se comunicará a mes vencido los días de actividad, señalando, según corresponda, los días activos reales o DAE. La fecha de periodo del fichero corresponderá al intervalo que va desde el inicio de la prorroga y no desde el primero de mes, como suele indicarse en los XML. </a:t>
            </a:r>
          </a:p>
        </p:txBody>
      </p:sp>
      <p:sp>
        <p:nvSpPr>
          <p:cNvPr id="15" name="14 Rectángulo"/>
          <p:cNvSpPr/>
          <p:nvPr/>
        </p:nvSpPr>
        <p:spPr>
          <a:xfrm>
            <a:off x="1" y="1357065"/>
            <a:ext cx="10693400" cy="353943"/>
          </a:xfrm>
          <a:prstGeom prst="rect">
            <a:avLst/>
          </a:prstGeom>
          <a:solidFill>
            <a:schemeClr val="bg1">
              <a:lumMod val="95000"/>
            </a:schemeClr>
          </a:solidFill>
        </p:spPr>
        <p:txBody>
          <a:bodyPr wrap="square">
            <a:spAutoFit/>
          </a:bodyPr>
          <a:lstStyle/>
          <a:p>
            <a:pPr marL="110250" algn="ctr"/>
            <a:r>
              <a:rPr lang="es-ES" sz="1700" b="1" dirty="0">
                <a:solidFill>
                  <a:srgbClr val="002E54"/>
                </a:solidFill>
                <a:latin typeface="Arial" panose="020B0604020202020204" pitchFamily="34" charset="0"/>
                <a:cs typeface="Arial" panose="020B0604020202020204" pitchFamily="34" charset="0"/>
              </a:rPr>
              <a:t>TRAMITES ANTE EL SEPE PARA LA PRÓRROGA DE LOS ERTE ETOP</a:t>
            </a:r>
            <a:endParaRPr lang="es-ES" sz="1700" dirty="0">
              <a:solidFill>
                <a:srgbClr val="002E54"/>
              </a:solidFill>
              <a:latin typeface="Arial" panose="020B0604020202020204" pitchFamily="34" charset="0"/>
              <a:cs typeface="Arial" panose="020B0604020202020204" pitchFamily="34" charset="0"/>
            </a:endParaRPr>
          </a:p>
        </p:txBody>
      </p:sp>
      <p:sp>
        <p:nvSpPr>
          <p:cNvPr id="19" name="18 Rectángulo"/>
          <p:cNvSpPr/>
          <p:nvPr/>
        </p:nvSpPr>
        <p:spPr>
          <a:xfrm>
            <a:off x="218703" y="2484487"/>
            <a:ext cx="10209471" cy="2952328"/>
          </a:xfrm>
          <a:prstGeom prst="rect">
            <a:avLst/>
          </a:prstGeom>
          <a:noFill/>
          <a:ln w="127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737577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500"/>
                                        <p:tgtEl>
                                          <p:spTgt spid="3"/>
                                        </p:tgtEl>
                                      </p:cBhvr>
                                    </p:animEffect>
                                    <p:anim calcmode="lin" valueType="num">
                                      <p:cBhvr>
                                        <p:cTn id="8" dur="1500" fill="hold"/>
                                        <p:tgtEl>
                                          <p:spTgt spid="3"/>
                                        </p:tgtEl>
                                        <p:attrNameLst>
                                          <p:attrName>ppt_x</p:attrName>
                                        </p:attrNameLst>
                                      </p:cBhvr>
                                      <p:tavLst>
                                        <p:tav tm="0">
                                          <p:val>
                                            <p:strVal val="#ppt_x"/>
                                          </p:val>
                                        </p:tav>
                                        <p:tav tm="100000">
                                          <p:val>
                                            <p:strVal val="#ppt_x"/>
                                          </p:val>
                                        </p:tav>
                                      </p:tavLst>
                                    </p:anim>
                                    <p:anim calcmode="lin" valueType="num">
                                      <p:cBhvr>
                                        <p:cTn id="9" dur="15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341932" y="35962"/>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3" name="2 Rectángulo"/>
          <p:cNvSpPr/>
          <p:nvPr/>
        </p:nvSpPr>
        <p:spPr>
          <a:xfrm>
            <a:off x="184047" y="932249"/>
            <a:ext cx="10278785" cy="400110"/>
          </a:xfrm>
          <a:prstGeom prst="rect">
            <a:avLst/>
          </a:prstGeom>
        </p:spPr>
        <p:txBody>
          <a:bodyPr wrap="square">
            <a:spAutoFit/>
          </a:bodyPr>
          <a:lstStyle/>
          <a:p>
            <a:pPr algn="ctr"/>
            <a:r>
              <a:rPr lang="es-ES" sz="2000" b="1" dirty="0"/>
              <a:t>Cronología de comunicación de solicitudes y ficheros XML para nuevos ERTE ETOP tras ERTE FM</a:t>
            </a:r>
          </a:p>
        </p:txBody>
      </p:sp>
      <p:sp>
        <p:nvSpPr>
          <p:cNvPr id="2" name="1 Rectángulo"/>
          <p:cNvSpPr/>
          <p:nvPr/>
        </p:nvSpPr>
        <p:spPr>
          <a:xfrm>
            <a:off x="-108737" y="348351"/>
            <a:ext cx="10735135" cy="415498"/>
          </a:xfrm>
          <a:prstGeom prst="rect">
            <a:avLst/>
          </a:prstGeom>
        </p:spPr>
        <p:txBody>
          <a:bodyPr wrap="square">
            <a:spAutoFit/>
          </a:bodyPr>
          <a:lstStyle/>
          <a:p>
            <a:pPr lvl="0" algn="ctr"/>
            <a:r>
              <a:rPr lang="es-ES" sz="2100" b="1" dirty="0" smtClean="0">
                <a:solidFill>
                  <a:prstClr val="white"/>
                </a:solidFill>
              </a:rPr>
              <a:t>17. </a:t>
            </a:r>
            <a:r>
              <a:rPr lang="es-ES" sz="2100" b="1" dirty="0">
                <a:solidFill>
                  <a:prstClr val="white"/>
                </a:solidFill>
              </a:rPr>
              <a:t>Prestaciones ERTE COVID-19 a partir del RDL 11/2021: nuevos ERTE ETOP tras ERTE FM</a:t>
            </a:r>
          </a:p>
        </p:txBody>
      </p:sp>
      <p:sp>
        <p:nvSpPr>
          <p:cNvPr id="13" name="12 CuadroTexto"/>
          <p:cNvSpPr txBox="1"/>
          <p:nvPr/>
        </p:nvSpPr>
        <p:spPr>
          <a:xfrm>
            <a:off x="251890" y="1764407"/>
            <a:ext cx="10337693" cy="2159549"/>
          </a:xfrm>
          <a:prstGeom prst="rect">
            <a:avLst/>
          </a:prstGeom>
          <a:noFill/>
        </p:spPr>
        <p:txBody>
          <a:bodyPr wrap="square" lIns="116824" tIns="58412" rIns="116824" bIns="58412" rtlCol="0">
            <a:spAutoFit/>
          </a:bodyPr>
          <a:lstStyle/>
          <a:p>
            <a:pPr algn="just"/>
            <a:r>
              <a:rPr lang="es-ES" sz="1800" dirty="0">
                <a:solidFill>
                  <a:srgbClr val="376092"/>
                </a:solidFill>
                <a:cs typeface="Arial" panose="020B0604020202020204" pitchFamily="34" charset="0"/>
              </a:rPr>
              <a:t>Si la empresa adoptara un ERTE COVID-19 por causas económicas, tras finalizar un ERTE COVID-19 de fuerza mayor de cualquier naturaleza (FM, FM-</a:t>
            </a:r>
            <a:r>
              <a:rPr lang="es-ES" sz="1800" dirty="0" err="1">
                <a:solidFill>
                  <a:srgbClr val="376092"/>
                </a:solidFill>
                <a:cs typeface="Arial" panose="020B0604020202020204" pitchFamily="34" charset="0"/>
              </a:rPr>
              <a:t>imp</a:t>
            </a:r>
            <a:r>
              <a:rPr lang="es-ES" sz="1800" dirty="0">
                <a:solidFill>
                  <a:srgbClr val="376092"/>
                </a:solidFill>
                <a:cs typeface="Arial" panose="020B0604020202020204" pitchFamily="34" charset="0"/>
              </a:rPr>
              <a:t>, FM-</a:t>
            </a:r>
            <a:r>
              <a:rPr lang="es-ES" sz="1800" dirty="0" err="1">
                <a:solidFill>
                  <a:srgbClr val="376092"/>
                </a:solidFill>
                <a:cs typeface="Arial" panose="020B0604020202020204" pitchFamily="34" charset="0"/>
              </a:rPr>
              <a:t>lim</a:t>
            </a:r>
            <a:r>
              <a:rPr lang="es-ES" sz="1800" dirty="0">
                <a:solidFill>
                  <a:srgbClr val="376092"/>
                </a:solidFill>
                <a:cs typeface="Arial" panose="020B0604020202020204" pitchFamily="34" charset="0"/>
              </a:rPr>
              <a:t>), deberá remitirse al SEPE:</a:t>
            </a:r>
          </a:p>
          <a:p>
            <a:pPr algn="just">
              <a:lnSpc>
                <a:spcPts val="800"/>
              </a:lnSpc>
            </a:pPr>
            <a:endParaRPr lang="es-ES" sz="1800" dirty="0">
              <a:solidFill>
                <a:srgbClr val="376092"/>
              </a:solidFill>
              <a:cs typeface="Arial" panose="020B0604020202020204" pitchFamily="34" charset="0"/>
            </a:endParaRPr>
          </a:p>
          <a:p>
            <a:pPr marL="342900" indent="-342900" algn="just">
              <a:buFont typeface="Arial" panose="020B0604020202020204" pitchFamily="34" charset="0"/>
              <a:buChar char="•"/>
            </a:pPr>
            <a:r>
              <a:rPr lang="es-ES" sz="1800" b="1" dirty="0">
                <a:solidFill>
                  <a:srgbClr val="376092"/>
                </a:solidFill>
                <a:cs typeface="Arial" panose="020B0604020202020204" pitchFamily="34" charset="0"/>
              </a:rPr>
              <a:t>Solicitud colectiva </a:t>
            </a:r>
            <a:r>
              <a:rPr lang="es-ES" sz="1800" dirty="0">
                <a:solidFill>
                  <a:srgbClr val="376092"/>
                </a:solidFill>
                <a:cs typeface="Arial" panose="020B0604020202020204" pitchFamily="34" charset="0"/>
              </a:rPr>
              <a:t>incorporando a los trabajadores que pasan ahora al ERTE ETOP, en los 15 días siguientes al inicio de la medida y previa comunicación a la Autoridad Laboral.</a:t>
            </a:r>
          </a:p>
          <a:p>
            <a:pPr marL="342900" indent="-342900" algn="just">
              <a:buFont typeface="Arial" panose="020B0604020202020204" pitchFamily="34" charset="0"/>
              <a:buChar char="•"/>
            </a:pPr>
            <a:r>
              <a:rPr lang="es-ES" sz="1800" b="1" dirty="0">
                <a:solidFill>
                  <a:srgbClr val="376092"/>
                </a:solidFill>
                <a:cs typeface="Arial" panose="020B0604020202020204" pitchFamily="34" charset="0"/>
              </a:rPr>
              <a:t>Certificados de empresa </a:t>
            </a:r>
            <a:r>
              <a:rPr lang="es-ES" sz="1800" dirty="0">
                <a:solidFill>
                  <a:srgbClr val="376092"/>
                </a:solidFill>
                <a:cs typeface="Arial" panose="020B0604020202020204" pitchFamily="34" charset="0"/>
              </a:rPr>
              <a:t>para los trabajadores incluidos en la nueva medida de regulación de empleo, en el plazo ordinario establecido para el envío este tipo de documentación. Se indicarán las bases de cotización de los últimos 180 días cotizados.</a:t>
            </a:r>
          </a:p>
        </p:txBody>
      </p:sp>
      <p:sp>
        <p:nvSpPr>
          <p:cNvPr id="16" name="15 Rectángulo"/>
          <p:cNvSpPr/>
          <p:nvPr/>
        </p:nvSpPr>
        <p:spPr>
          <a:xfrm>
            <a:off x="1" y="1404366"/>
            <a:ext cx="10693400" cy="353943"/>
          </a:xfrm>
          <a:prstGeom prst="rect">
            <a:avLst/>
          </a:prstGeom>
          <a:solidFill>
            <a:schemeClr val="bg1">
              <a:lumMod val="95000"/>
            </a:schemeClr>
          </a:solidFill>
        </p:spPr>
        <p:txBody>
          <a:bodyPr wrap="square">
            <a:spAutoFit/>
          </a:bodyPr>
          <a:lstStyle/>
          <a:p>
            <a:pPr marL="110250" algn="ctr"/>
            <a:r>
              <a:rPr lang="es-ES" sz="1700" b="1" dirty="0">
                <a:solidFill>
                  <a:srgbClr val="002E54"/>
                </a:solidFill>
                <a:cs typeface="Arial" panose="020B0604020202020204" pitchFamily="34" charset="0"/>
              </a:rPr>
              <a:t>TRÁMITES PARA ERTE ETOP TRAS ERTE FM O FM DE LIMITACIÓN O DE IMPEDIMENTO DE LA ACTIVIDAD</a:t>
            </a:r>
            <a:endParaRPr lang="es-ES" sz="1700" dirty="0">
              <a:solidFill>
                <a:srgbClr val="002E54"/>
              </a:solidFill>
              <a:cs typeface="Arial" panose="020B0604020202020204" pitchFamily="34" charset="0"/>
            </a:endParaRPr>
          </a:p>
        </p:txBody>
      </p:sp>
      <p:sp>
        <p:nvSpPr>
          <p:cNvPr id="17" name="16 Rectángulo"/>
          <p:cNvSpPr/>
          <p:nvPr/>
        </p:nvSpPr>
        <p:spPr>
          <a:xfrm>
            <a:off x="279488" y="3923956"/>
            <a:ext cx="10282496" cy="2882840"/>
          </a:xfrm>
          <a:prstGeom prst="rect">
            <a:avLst/>
          </a:prstGeom>
        </p:spPr>
        <p:txBody>
          <a:bodyPr wrap="square">
            <a:spAutoFit/>
          </a:bodyPr>
          <a:lstStyle/>
          <a:p>
            <a:pPr algn="just"/>
            <a:r>
              <a:rPr lang="es-ES" sz="1700" dirty="0">
                <a:solidFill>
                  <a:srgbClr val="376092"/>
                </a:solidFill>
                <a:cs typeface="Arial" panose="020B0604020202020204" pitchFamily="34" charset="0"/>
              </a:rPr>
              <a:t>Se remitirá la información en el orden indicado a continuación:</a:t>
            </a:r>
          </a:p>
          <a:p>
            <a:pPr algn="just">
              <a:lnSpc>
                <a:spcPts val="800"/>
              </a:lnSpc>
            </a:pPr>
            <a:endParaRPr lang="es-ES" sz="1700" dirty="0">
              <a:solidFill>
                <a:srgbClr val="376092"/>
              </a:solidFill>
              <a:cs typeface="Arial" panose="020B0604020202020204" pitchFamily="34" charset="0"/>
            </a:endParaRPr>
          </a:p>
          <a:p>
            <a:pPr marL="342900" indent="-342900" algn="just">
              <a:buFont typeface="+mj-lt"/>
              <a:buAutoNum type="arabicParenR"/>
            </a:pPr>
            <a:r>
              <a:rPr lang="es-ES" sz="1700" b="1" dirty="0">
                <a:cs typeface="Arial" panose="020B0604020202020204" pitchFamily="34" charset="0"/>
              </a:rPr>
              <a:t>Fichero XML </a:t>
            </a:r>
            <a:r>
              <a:rPr lang="es-ES" sz="1700" dirty="0">
                <a:cs typeface="Arial" panose="020B0604020202020204" pitchFamily="34" charset="0"/>
              </a:rPr>
              <a:t>para los trabajadores de los que se estaba comunicando actividad, por el intervalo del periodo que va hasta la fecha fin del ERTE FM. Se puede enviar en el mismo mes en que finalice la medida. </a:t>
            </a:r>
          </a:p>
          <a:p>
            <a:pPr marL="342900" indent="-342900" algn="just">
              <a:spcBef>
                <a:spcPts val="600"/>
              </a:spcBef>
              <a:buFont typeface="+mj-lt"/>
              <a:buAutoNum type="arabicParenR"/>
            </a:pPr>
            <a:r>
              <a:rPr lang="es-ES" sz="1700" b="1" dirty="0">
                <a:cs typeface="Arial" panose="020B0604020202020204" pitchFamily="34" charset="0"/>
              </a:rPr>
              <a:t>Solicitud colectiva </a:t>
            </a:r>
            <a:r>
              <a:rPr lang="es-ES" sz="1700" dirty="0">
                <a:cs typeface="Arial" panose="020B0604020202020204" pitchFamily="34" charset="0"/>
              </a:rPr>
              <a:t>por inicio del ERTE ETOP. Debe enviarse lo más cerca de agotar el plazo de los 15 días que hay para solicitar las prestaciones, de manera que haya tiempo para procesar el envío del XML anterior y así evitar solapamientos de información.</a:t>
            </a:r>
          </a:p>
          <a:p>
            <a:pPr marL="342900" indent="-342900" algn="just">
              <a:spcBef>
                <a:spcPts val="600"/>
              </a:spcBef>
              <a:buFont typeface="+mj-lt"/>
              <a:buAutoNum type="arabicParenR"/>
            </a:pPr>
            <a:r>
              <a:rPr lang="es-ES" sz="1700" b="1" dirty="0">
                <a:cs typeface="Arial" panose="020B0604020202020204" pitchFamily="34" charset="0"/>
              </a:rPr>
              <a:t>Fichero XML </a:t>
            </a:r>
            <a:r>
              <a:rPr lang="es-ES" sz="1700" dirty="0">
                <a:cs typeface="Arial" panose="020B0604020202020204" pitchFamily="34" charset="0"/>
              </a:rPr>
              <a:t>por el intervalo del periodo trabajado a partir del inicio del nuevo ERTE ETOP. Si los trabajadores van a estar en suspensión total a partir de la nueva solicitud </a:t>
            </a:r>
            <a:r>
              <a:rPr lang="es-ES" sz="1700" u="sng" dirty="0">
                <a:cs typeface="Arial" panose="020B0604020202020204" pitchFamily="34" charset="0"/>
              </a:rPr>
              <a:t>no hay que enviar ficheros XML</a:t>
            </a:r>
            <a:r>
              <a:rPr lang="es-ES" sz="1700" dirty="0">
                <a:cs typeface="Arial" panose="020B0604020202020204" pitchFamily="34" charset="0"/>
              </a:rPr>
              <a:t> de periodos de actividad tras el envío de la nueva solicitud. </a:t>
            </a:r>
          </a:p>
          <a:p>
            <a:pPr algn="just">
              <a:lnSpc>
                <a:spcPts val="1000"/>
              </a:lnSpc>
            </a:pPr>
            <a:endParaRPr lang="es-ES" sz="1700" dirty="0">
              <a:cs typeface="Arial" panose="020B0604020202020204" pitchFamily="34" charset="0"/>
            </a:endParaRPr>
          </a:p>
          <a:p>
            <a:pPr algn="just">
              <a:lnSpc>
                <a:spcPts val="400"/>
              </a:lnSpc>
            </a:pPr>
            <a:endParaRPr lang="es-ES" sz="1700" dirty="0">
              <a:cs typeface="Arial" panose="020B0604020202020204" pitchFamily="34" charset="0"/>
            </a:endParaRPr>
          </a:p>
        </p:txBody>
      </p:sp>
      <p:sp>
        <p:nvSpPr>
          <p:cNvPr id="18" name="17 Rectángulo"/>
          <p:cNvSpPr/>
          <p:nvPr/>
        </p:nvSpPr>
        <p:spPr>
          <a:xfrm>
            <a:off x="247188" y="4309432"/>
            <a:ext cx="10282496" cy="2305933"/>
          </a:xfrm>
          <a:prstGeom prst="rect">
            <a:avLst/>
          </a:prstGeom>
          <a:noFill/>
          <a:ln w="127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19 CuadroTexto"/>
          <p:cNvSpPr txBox="1"/>
          <p:nvPr/>
        </p:nvSpPr>
        <p:spPr>
          <a:xfrm>
            <a:off x="738188" y="6721649"/>
            <a:ext cx="2808312" cy="230832"/>
          </a:xfrm>
          <a:prstGeom prst="rect">
            <a:avLst/>
          </a:prstGeom>
          <a:noFill/>
        </p:spPr>
        <p:txBody>
          <a:bodyPr wrap="square" rtlCol="0">
            <a:spAutoFit/>
          </a:bodyPr>
          <a:lstStyle/>
          <a:p>
            <a:pPr algn="just"/>
            <a:r>
              <a:rPr lang="es-ES" sz="900" dirty="0">
                <a:cs typeface="Arial" panose="020B0604020202020204" pitchFamily="34" charset="0"/>
              </a:rPr>
              <a:t>Contenido incorporado 01/02/2021</a:t>
            </a:r>
            <a:endParaRPr lang="es-ES_tradnl" sz="900" dirty="0">
              <a:cs typeface="Arial" panose="020B0604020202020204" pitchFamily="34" charset="0"/>
            </a:endParaRPr>
          </a:p>
        </p:txBody>
      </p:sp>
      <p:sp>
        <p:nvSpPr>
          <p:cNvPr id="2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21</a:t>
            </a:fld>
            <a:endParaRPr lang="es-ES_tradnl" dirty="0"/>
          </a:p>
        </p:txBody>
      </p:sp>
    </p:spTree>
    <p:extLst>
      <p:ext uri="{BB962C8B-B14F-4D97-AF65-F5344CB8AC3E}">
        <p14:creationId xmlns:p14="http://schemas.microsoft.com/office/powerpoint/2010/main" val="31930833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500"/>
                                        <p:tgtEl>
                                          <p:spTgt spid="3"/>
                                        </p:tgtEl>
                                      </p:cBhvr>
                                    </p:animEffect>
                                    <p:anim calcmode="lin" valueType="num">
                                      <p:cBhvr>
                                        <p:cTn id="8" dur="1500" fill="hold"/>
                                        <p:tgtEl>
                                          <p:spTgt spid="3"/>
                                        </p:tgtEl>
                                        <p:attrNameLst>
                                          <p:attrName>ppt_x</p:attrName>
                                        </p:attrNameLst>
                                      </p:cBhvr>
                                      <p:tavLst>
                                        <p:tav tm="0">
                                          <p:val>
                                            <p:strVal val="#ppt_x"/>
                                          </p:val>
                                        </p:tav>
                                        <p:tav tm="100000">
                                          <p:val>
                                            <p:strVal val="#ppt_x"/>
                                          </p:val>
                                        </p:tav>
                                      </p:tavLst>
                                    </p:anim>
                                    <p:anim calcmode="lin" valueType="num">
                                      <p:cBhvr>
                                        <p:cTn id="9" dur="15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Rectángulo"/>
          <p:cNvSpPr/>
          <p:nvPr/>
        </p:nvSpPr>
        <p:spPr>
          <a:xfrm>
            <a:off x="305777" y="3276575"/>
            <a:ext cx="10135370" cy="3067506"/>
          </a:xfrm>
          <a:prstGeom prst="rect">
            <a:avLst/>
          </a:prstGeom>
        </p:spPr>
        <p:txBody>
          <a:bodyPr wrap="square">
            <a:spAutoFit/>
          </a:bodyPr>
          <a:lstStyle/>
          <a:p>
            <a:pPr marL="180975" indent="-180975" algn="just">
              <a:spcBef>
                <a:spcPts val="1200"/>
              </a:spcBef>
              <a:buFontTx/>
              <a:buChar char="-"/>
            </a:pPr>
            <a:r>
              <a:rPr lang="es-ES" sz="2000" b="1" dirty="0">
                <a:solidFill>
                  <a:srgbClr val="376092"/>
                </a:solidFill>
                <a:latin typeface="+mj-lt"/>
                <a:cs typeface="Arial" panose="020B0604020202020204" pitchFamily="34" charset="0"/>
              </a:rPr>
              <a:t>Situación 2: </a:t>
            </a:r>
            <a:r>
              <a:rPr lang="es-ES" sz="2000" dirty="0">
                <a:solidFill>
                  <a:srgbClr val="376092"/>
                </a:solidFill>
                <a:latin typeface="+mj-lt"/>
                <a:cs typeface="Arial" panose="020B0604020202020204" pitchFamily="34" charset="0"/>
              </a:rPr>
              <a:t>Si </a:t>
            </a:r>
            <a:r>
              <a:rPr lang="es-ES" sz="2000" u="sng" dirty="0">
                <a:solidFill>
                  <a:srgbClr val="376092"/>
                </a:solidFill>
                <a:latin typeface="+mj-lt"/>
                <a:cs typeface="Arial" panose="020B0604020202020204" pitchFamily="34" charset="0"/>
              </a:rPr>
              <a:t>no se había enviado la solicitud colectiva a partir del día 1 de octubre </a:t>
            </a:r>
            <a:r>
              <a:rPr lang="es-ES" sz="2000" dirty="0">
                <a:solidFill>
                  <a:srgbClr val="376092"/>
                </a:solidFill>
                <a:latin typeface="+mj-lt"/>
                <a:cs typeface="Arial" panose="020B0604020202020204" pitchFamily="34" charset="0"/>
              </a:rPr>
              <a:t>(según el </a:t>
            </a:r>
            <a:r>
              <a:rPr lang="es-ES" sz="1800" dirty="0">
                <a:solidFill>
                  <a:srgbClr val="376092"/>
                </a:solidFill>
                <a:latin typeface="+mj-lt"/>
                <a:cs typeface="Arial" panose="020B0604020202020204" pitchFamily="34" charset="0"/>
              </a:rPr>
              <a:t>RDL 30/2020</a:t>
            </a:r>
            <a:r>
              <a:rPr lang="es-ES" sz="2000" dirty="0">
                <a:solidFill>
                  <a:srgbClr val="376092"/>
                </a:solidFill>
                <a:latin typeface="+mj-lt"/>
                <a:cs typeface="Arial" panose="020B0604020202020204" pitchFamily="34" charset="0"/>
              </a:rPr>
              <a:t>) no tiene prestación en alta. Por tanto, se remitirá, por los trabajadores afectados:</a:t>
            </a:r>
          </a:p>
          <a:p>
            <a:pPr marL="538163" lvl="1" indent="-285750" algn="just">
              <a:spcBef>
                <a:spcPts val="800"/>
              </a:spcBef>
              <a:buFont typeface="Wingdings" panose="05000000000000000000" pitchFamily="2" charset="2"/>
              <a:buChar char="§"/>
            </a:pPr>
            <a:r>
              <a:rPr lang="es-ES" sz="2000" b="1" dirty="0">
                <a:solidFill>
                  <a:srgbClr val="376092"/>
                </a:solidFill>
                <a:latin typeface="+mj-lt"/>
                <a:cs typeface="Arial" panose="020B0604020202020204" pitchFamily="34" charset="0"/>
              </a:rPr>
              <a:t>Solicitud colectiva </a:t>
            </a:r>
            <a:r>
              <a:rPr lang="es-ES" sz="2000" dirty="0">
                <a:solidFill>
                  <a:srgbClr val="376092"/>
                </a:solidFill>
                <a:latin typeface="+mj-lt"/>
                <a:cs typeface="Arial" panose="020B0604020202020204" pitchFamily="34" charset="0"/>
              </a:rPr>
              <a:t>para regresar al ERTE anterior (con fecha de inicio la de afectación al ERTE de cada trabajador). Si no se envió certificado de empresa entonces, se enviará ahora. </a:t>
            </a:r>
          </a:p>
          <a:p>
            <a:pPr marL="538163" lvl="1" indent="-285750" algn="just">
              <a:spcBef>
                <a:spcPts val="800"/>
              </a:spcBef>
              <a:buFont typeface="Wingdings" panose="05000000000000000000" pitchFamily="2" charset="2"/>
              <a:buChar char="§"/>
            </a:pPr>
            <a:r>
              <a:rPr lang="es-ES" sz="2000" dirty="0">
                <a:solidFill>
                  <a:srgbClr val="376092"/>
                </a:solidFill>
                <a:latin typeface="+mj-lt"/>
                <a:cs typeface="Arial" panose="020B0604020202020204" pitchFamily="34" charset="0"/>
              </a:rPr>
              <a:t>Si, a partir de aquí, el trabajador no tiene actividad ni variaciones en su situación </a:t>
            </a:r>
            <a:r>
              <a:rPr lang="es-ES" sz="2000" u="sng" dirty="0">
                <a:solidFill>
                  <a:srgbClr val="376092"/>
                </a:solidFill>
                <a:latin typeface="+mj-lt"/>
                <a:cs typeface="Arial" panose="020B0604020202020204" pitchFamily="34" charset="0"/>
              </a:rPr>
              <a:t>no se enviará fichero XML</a:t>
            </a:r>
            <a:r>
              <a:rPr lang="es-ES" sz="2000" dirty="0">
                <a:solidFill>
                  <a:srgbClr val="376092"/>
                </a:solidFill>
                <a:latin typeface="+mj-lt"/>
                <a:cs typeface="Arial" panose="020B0604020202020204" pitchFamily="34" charset="0"/>
              </a:rPr>
              <a:t>. Obviamente, si el trabajador tiene actividad se remitirá el fichero XML del mes en que tenga actividad y, a partir de ahí, ya todos los meses, siempre que tenga que cobrar prestación.</a:t>
            </a:r>
            <a:r>
              <a:rPr lang="es-ES" sz="2000" dirty="0">
                <a:solidFill>
                  <a:srgbClr val="376092"/>
                </a:solidFill>
                <a:latin typeface="Arial" panose="020B0604020202020204" pitchFamily="34" charset="0"/>
                <a:cs typeface="Arial" panose="020B0604020202020204" pitchFamily="34" charset="0"/>
              </a:rPr>
              <a:t> </a:t>
            </a:r>
          </a:p>
        </p:txBody>
      </p:sp>
      <p:sp>
        <p:nvSpPr>
          <p:cNvPr id="12" name="11 CuadroTexto"/>
          <p:cNvSpPr txBox="1"/>
          <p:nvPr/>
        </p:nvSpPr>
        <p:spPr>
          <a:xfrm>
            <a:off x="-413940" y="75225"/>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22</a:t>
            </a:fld>
            <a:endParaRPr lang="es-ES_tradnl" dirty="0"/>
          </a:p>
        </p:txBody>
      </p:sp>
      <p:sp>
        <p:nvSpPr>
          <p:cNvPr id="2" name="1 Rectángulo"/>
          <p:cNvSpPr/>
          <p:nvPr/>
        </p:nvSpPr>
        <p:spPr>
          <a:xfrm>
            <a:off x="-10668" y="357345"/>
            <a:ext cx="10735135" cy="707886"/>
          </a:xfrm>
          <a:prstGeom prst="rect">
            <a:avLst/>
          </a:prstGeom>
        </p:spPr>
        <p:txBody>
          <a:bodyPr wrap="square">
            <a:spAutoFit/>
          </a:bodyPr>
          <a:lstStyle/>
          <a:p>
            <a:pPr lvl="0" algn="ctr"/>
            <a:r>
              <a:rPr lang="es-ES" sz="2000" b="1" dirty="0" smtClean="0">
                <a:solidFill>
                  <a:prstClr val="white"/>
                </a:solidFill>
              </a:rPr>
              <a:t>18. </a:t>
            </a:r>
            <a:r>
              <a:rPr lang="es-ES" sz="2000" b="1" dirty="0">
                <a:solidFill>
                  <a:prstClr val="white"/>
                </a:solidFill>
              </a:rPr>
              <a:t>Prestaciones ERTE COVID-19 RDL 11/2021: ERTE de limitación o impedimento tras ERTE FM</a:t>
            </a:r>
          </a:p>
          <a:p>
            <a:pPr lvl="0" algn="ctr"/>
            <a:r>
              <a:rPr lang="es-ES" sz="2000" b="1" dirty="0">
                <a:solidFill>
                  <a:prstClr val="white"/>
                </a:solidFill>
              </a:rPr>
              <a:t> </a:t>
            </a:r>
          </a:p>
        </p:txBody>
      </p:sp>
      <p:sp>
        <p:nvSpPr>
          <p:cNvPr id="13" name="12 Rectángulo"/>
          <p:cNvSpPr/>
          <p:nvPr/>
        </p:nvSpPr>
        <p:spPr>
          <a:xfrm>
            <a:off x="143372" y="972319"/>
            <a:ext cx="10278785" cy="400110"/>
          </a:xfrm>
          <a:prstGeom prst="rect">
            <a:avLst/>
          </a:prstGeom>
        </p:spPr>
        <p:txBody>
          <a:bodyPr wrap="square">
            <a:spAutoFit/>
          </a:bodyPr>
          <a:lstStyle/>
          <a:p>
            <a:pPr algn="ctr"/>
            <a:r>
              <a:rPr lang="es-ES" sz="2000" b="1" dirty="0"/>
              <a:t>Para los </a:t>
            </a:r>
            <a:r>
              <a:rPr lang="es-ES" sz="2000" b="1" dirty="0" smtClean="0"/>
              <a:t>ERTE </a:t>
            </a:r>
            <a:r>
              <a:rPr lang="es-ES" sz="2000" b="1" dirty="0"/>
              <a:t>FM de limitación o impedimento con un ERTE FM anterior a 01/10/2020 tenemos:</a:t>
            </a:r>
          </a:p>
        </p:txBody>
      </p:sp>
      <p:sp>
        <p:nvSpPr>
          <p:cNvPr id="16" name="15 CuadroTexto"/>
          <p:cNvSpPr txBox="1"/>
          <p:nvPr/>
        </p:nvSpPr>
        <p:spPr>
          <a:xfrm>
            <a:off x="305777" y="1548383"/>
            <a:ext cx="10132124" cy="1656848"/>
          </a:xfrm>
          <a:prstGeom prst="rect">
            <a:avLst/>
          </a:prstGeom>
          <a:noFill/>
        </p:spPr>
        <p:txBody>
          <a:bodyPr wrap="square" lIns="116824" tIns="58412" rIns="116824" bIns="58412" rtlCol="0">
            <a:spAutoFit/>
          </a:bodyPr>
          <a:lstStyle/>
          <a:p>
            <a:pPr marL="180975" indent="-180975" algn="just">
              <a:spcBef>
                <a:spcPts val="800"/>
              </a:spcBef>
              <a:buFontTx/>
              <a:buChar char="-"/>
            </a:pPr>
            <a:r>
              <a:rPr lang="es-ES" sz="2000" b="1" dirty="0">
                <a:solidFill>
                  <a:srgbClr val="1F497D"/>
                </a:solidFill>
                <a:cs typeface="Arial" panose="020B0604020202020204" pitchFamily="34" charset="0"/>
              </a:rPr>
              <a:t>Situación 1: </a:t>
            </a:r>
            <a:r>
              <a:rPr lang="es-ES" sz="2000" dirty="0">
                <a:solidFill>
                  <a:srgbClr val="1F497D"/>
                </a:solidFill>
                <a:cs typeface="Arial" panose="020B0604020202020204" pitchFamily="34" charset="0"/>
              </a:rPr>
              <a:t>si la empresa </a:t>
            </a:r>
            <a:r>
              <a:rPr lang="es-ES" sz="2000" u="sng" dirty="0">
                <a:solidFill>
                  <a:srgbClr val="1F497D"/>
                </a:solidFill>
                <a:cs typeface="Arial" panose="020B0604020202020204" pitchFamily="34" charset="0"/>
              </a:rPr>
              <a:t>envió la solicitud colectiva a partir del día 1 de octubre</a:t>
            </a:r>
            <a:r>
              <a:rPr lang="es-ES" sz="2000" dirty="0">
                <a:solidFill>
                  <a:srgbClr val="1F497D"/>
                </a:solidFill>
                <a:cs typeface="Arial" panose="020B0604020202020204" pitchFamily="34" charset="0"/>
              </a:rPr>
              <a:t> incluyendo a los trabajadores a los que correspondía prorrogar las prestaciones (según lo instruido en el Real Decreto-ley 30/2020) en este caso </a:t>
            </a:r>
            <a:r>
              <a:rPr lang="es-ES" sz="2000" u="sng" dirty="0">
                <a:solidFill>
                  <a:srgbClr val="1F497D"/>
                </a:solidFill>
                <a:cs typeface="Arial" panose="020B0604020202020204" pitchFamily="34" charset="0"/>
              </a:rPr>
              <a:t>no será necesario enviar nueva solicitud colectiva</a:t>
            </a:r>
            <a:r>
              <a:rPr lang="es-ES" sz="2000" b="1" dirty="0">
                <a:solidFill>
                  <a:srgbClr val="1F497D"/>
                </a:solidFill>
                <a:cs typeface="Arial" panose="020B0604020202020204" pitchFamily="34" charset="0"/>
              </a:rPr>
              <a:t> </a:t>
            </a:r>
            <a:r>
              <a:rPr lang="es-ES" sz="2000" dirty="0">
                <a:solidFill>
                  <a:srgbClr val="1F497D"/>
                </a:solidFill>
                <a:cs typeface="Arial" panose="020B0604020202020204" pitchFamily="34" charset="0"/>
              </a:rPr>
              <a:t>para el paso de un ERTE al otro, dado que ambas medidas son por fuerza mayor. No será tampoco necesario remitir certificados de empresa para estos trabajadores.</a:t>
            </a:r>
            <a:endParaRPr lang="es-ES" sz="2000" dirty="0">
              <a:solidFill>
                <a:srgbClr val="002E54"/>
              </a:solidFill>
              <a:latin typeface="Arial" panose="020B0604020202020204" pitchFamily="34" charset="0"/>
              <a:cs typeface="Arial" panose="020B0604020202020204" pitchFamily="34" charset="0"/>
            </a:endParaRPr>
          </a:p>
        </p:txBody>
      </p:sp>
      <p:sp>
        <p:nvSpPr>
          <p:cNvPr id="10" name="9 CuadroTexto"/>
          <p:cNvSpPr txBox="1"/>
          <p:nvPr/>
        </p:nvSpPr>
        <p:spPr>
          <a:xfrm>
            <a:off x="642521" y="6675624"/>
            <a:ext cx="4104456" cy="230832"/>
          </a:xfrm>
          <a:prstGeom prst="rect">
            <a:avLst/>
          </a:prstGeom>
          <a:noFill/>
        </p:spPr>
        <p:txBody>
          <a:bodyPr wrap="square" rtlCol="0">
            <a:spAutoFit/>
          </a:bodyPr>
          <a:lstStyle/>
          <a:p>
            <a:pPr algn="just"/>
            <a:r>
              <a:rPr lang="es-ES" sz="900" dirty="0">
                <a:cs typeface="Arial" panose="020B0604020202020204" pitchFamily="34" charset="0"/>
              </a:rPr>
              <a:t>Contenido incorporado 01/02/2021 actualizado 23/02/2021 y 28/04/2021.</a:t>
            </a:r>
            <a:endParaRPr lang="es-ES_tradnl" sz="900" dirty="0">
              <a:cs typeface="Arial" panose="020B0604020202020204" pitchFamily="34" charset="0"/>
            </a:endParaRPr>
          </a:p>
        </p:txBody>
      </p:sp>
    </p:spTree>
    <p:extLst>
      <p:ext uri="{BB962C8B-B14F-4D97-AF65-F5344CB8AC3E}">
        <p14:creationId xmlns:p14="http://schemas.microsoft.com/office/powerpoint/2010/main" val="225783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500"/>
                                        <p:tgtEl>
                                          <p:spTgt spid="13"/>
                                        </p:tgtEl>
                                      </p:cBhvr>
                                    </p:animEffect>
                                    <p:anim calcmode="lin" valueType="num">
                                      <p:cBhvr>
                                        <p:cTn id="8" dur="1500" fill="hold"/>
                                        <p:tgtEl>
                                          <p:spTgt spid="13"/>
                                        </p:tgtEl>
                                        <p:attrNameLst>
                                          <p:attrName>ppt_x</p:attrName>
                                        </p:attrNameLst>
                                      </p:cBhvr>
                                      <p:tavLst>
                                        <p:tav tm="0">
                                          <p:val>
                                            <p:strVal val="#ppt_x"/>
                                          </p:val>
                                        </p:tav>
                                        <p:tav tm="100000">
                                          <p:val>
                                            <p:strVal val="#ppt_x"/>
                                          </p:val>
                                        </p:tav>
                                      </p:tavLst>
                                    </p:anim>
                                    <p:anim calcmode="lin" valueType="num">
                                      <p:cBhvr>
                                        <p:cTn id="9" dur="15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413940" y="100861"/>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23</a:t>
            </a:fld>
            <a:endParaRPr lang="es-ES_tradnl" dirty="0"/>
          </a:p>
        </p:txBody>
      </p:sp>
      <p:sp>
        <p:nvSpPr>
          <p:cNvPr id="2" name="1 Rectángulo"/>
          <p:cNvSpPr/>
          <p:nvPr/>
        </p:nvSpPr>
        <p:spPr>
          <a:xfrm>
            <a:off x="-26711" y="369868"/>
            <a:ext cx="10735135" cy="415498"/>
          </a:xfrm>
          <a:prstGeom prst="rect">
            <a:avLst/>
          </a:prstGeom>
        </p:spPr>
        <p:txBody>
          <a:bodyPr wrap="square">
            <a:spAutoFit/>
          </a:bodyPr>
          <a:lstStyle/>
          <a:p>
            <a:pPr lvl="0" algn="ctr"/>
            <a:r>
              <a:rPr lang="es-ES" sz="2100" b="1" dirty="0" smtClean="0">
                <a:solidFill>
                  <a:prstClr val="white"/>
                </a:solidFill>
              </a:rPr>
              <a:t>19. </a:t>
            </a:r>
            <a:r>
              <a:rPr lang="es-ES" sz="2100" b="1" dirty="0">
                <a:solidFill>
                  <a:prstClr val="white"/>
                </a:solidFill>
              </a:rPr>
              <a:t>Prestaciones ERTE COVID-19 RDL 11/2021: casos de remisión de la solicitud colectiva</a:t>
            </a:r>
          </a:p>
        </p:txBody>
      </p:sp>
      <p:sp>
        <p:nvSpPr>
          <p:cNvPr id="10" name="9 CuadroTexto"/>
          <p:cNvSpPr txBox="1"/>
          <p:nvPr/>
        </p:nvSpPr>
        <p:spPr>
          <a:xfrm>
            <a:off x="738187" y="6732959"/>
            <a:ext cx="4680521" cy="230832"/>
          </a:xfrm>
          <a:prstGeom prst="rect">
            <a:avLst/>
          </a:prstGeom>
          <a:noFill/>
        </p:spPr>
        <p:txBody>
          <a:bodyPr wrap="square" rtlCol="0">
            <a:spAutoFit/>
          </a:bodyPr>
          <a:lstStyle/>
          <a:p>
            <a:pPr algn="just"/>
            <a:r>
              <a:rPr lang="es-ES" sz="900" dirty="0">
                <a:cs typeface="Arial" panose="020B0604020202020204" pitchFamily="34" charset="0"/>
              </a:rPr>
              <a:t>Contenido incorporado 01/02/2021, actualizado 23/02/2021, actualizado 01/06/2021</a:t>
            </a:r>
            <a:endParaRPr lang="es-ES_tradnl" sz="900" dirty="0">
              <a:cs typeface="Arial" panose="020B0604020202020204" pitchFamily="34" charset="0"/>
            </a:endParaRPr>
          </a:p>
        </p:txBody>
      </p:sp>
      <p:sp>
        <p:nvSpPr>
          <p:cNvPr id="4" name="3 Rectángulo"/>
          <p:cNvSpPr/>
          <p:nvPr/>
        </p:nvSpPr>
        <p:spPr>
          <a:xfrm>
            <a:off x="201463" y="1404367"/>
            <a:ext cx="10278785" cy="5078313"/>
          </a:xfrm>
          <a:prstGeom prst="rect">
            <a:avLst/>
          </a:prstGeom>
        </p:spPr>
        <p:txBody>
          <a:bodyPr wrap="square">
            <a:spAutoFit/>
          </a:bodyPr>
          <a:lstStyle/>
          <a:p>
            <a:pPr algn="just"/>
            <a:r>
              <a:rPr lang="es-ES" sz="1600" dirty="0">
                <a:solidFill>
                  <a:srgbClr val="1F497D"/>
                </a:solidFill>
                <a:cs typeface="Arial" panose="020B0604020202020204" pitchFamily="34" charset="0"/>
              </a:rPr>
              <a:t>La empresa deberá remitir </a:t>
            </a:r>
            <a:r>
              <a:rPr lang="es-ES" sz="1600" b="1" dirty="0">
                <a:solidFill>
                  <a:srgbClr val="9C4ED6"/>
                </a:solidFill>
                <a:cs typeface="Arial" panose="020B0604020202020204" pitchFamily="34" charset="0"/>
              </a:rPr>
              <a:t>SOLICITUD COLECTIVA </a:t>
            </a:r>
            <a:r>
              <a:rPr lang="es-ES" sz="1600" dirty="0">
                <a:solidFill>
                  <a:srgbClr val="1F497D"/>
                </a:solidFill>
                <a:cs typeface="Arial" panose="020B0604020202020204" pitchFamily="34" charset="0"/>
              </a:rPr>
              <a:t>en los siguientes casos:</a:t>
            </a:r>
          </a:p>
          <a:p>
            <a:pPr algn="just">
              <a:lnSpc>
                <a:spcPts val="600"/>
              </a:lnSpc>
            </a:pPr>
            <a:endParaRPr lang="es-ES" sz="1600" dirty="0">
              <a:solidFill>
                <a:srgbClr val="002E54"/>
              </a:solidFill>
              <a:cs typeface="Arial" panose="020B0604020202020204" pitchFamily="34" charset="0"/>
            </a:endParaRPr>
          </a:p>
          <a:p>
            <a:pPr marL="285750" indent="-285750" algn="just">
              <a:spcBef>
                <a:spcPts val="400"/>
              </a:spcBef>
              <a:buFontTx/>
              <a:buChar char="-"/>
            </a:pPr>
            <a:r>
              <a:rPr lang="es-ES" sz="1600" b="1" dirty="0">
                <a:solidFill>
                  <a:srgbClr val="376092"/>
                </a:solidFill>
                <a:cs typeface="Arial" panose="020B0604020202020204" pitchFamily="34" charset="0"/>
              </a:rPr>
              <a:t>ERTE antiguo vigente</a:t>
            </a:r>
            <a:r>
              <a:rPr lang="es-ES" sz="1600" dirty="0">
                <a:solidFill>
                  <a:srgbClr val="376092"/>
                </a:solidFill>
                <a:cs typeface="Arial" panose="020B0604020202020204" pitchFamily="34" charset="0"/>
              </a:rPr>
              <a:t>: (explicado en Situación 2 de la ficha anterior) si, en la solicitud colectiva que se presentara a partir de 01/10/2020, para prorrogar las prestaciones, según lo instruido en el Real Decreto-ley 30/2020, </a:t>
            </a:r>
            <a:r>
              <a:rPr lang="es-ES" sz="1600" b="1" dirty="0">
                <a:solidFill>
                  <a:srgbClr val="376092"/>
                </a:solidFill>
                <a:cs typeface="Arial" panose="020B0604020202020204" pitchFamily="34" charset="0"/>
              </a:rPr>
              <a:t>no se incluyó a algún trabajador</a:t>
            </a:r>
            <a:r>
              <a:rPr lang="es-ES" sz="1600" dirty="0">
                <a:solidFill>
                  <a:srgbClr val="376092"/>
                </a:solidFill>
                <a:cs typeface="Arial" panose="020B0604020202020204" pitchFamily="34" charset="0"/>
              </a:rPr>
              <a:t> (por estar incorporado a la actividad u otras situaciones) se remitirá solicitud incluyéndolo para que se active la prestación, poniendo en las observaciones en la transacción de remisión en la sede SEPE “vuelta al ERTE FM vigente de fecha </a:t>
            </a:r>
            <a:r>
              <a:rPr lang="es-ES" sz="1600" dirty="0" err="1">
                <a:solidFill>
                  <a:srgbClr val="376092"/>
                </a:solidFill>
                <a:cs typeface="Arial" panose="020B0604020202020204" pitchFamily="34" charset="0"/>
              </a:rPr>
              <a:t>dd</a:t>
            </a:r>
            <a:r>
              <a:rPr lang="es-ES" sz="1600" dirty="0">
                <a:solidFill>
                  <a:srgbClr val="376092"/>
                </a:solidFill>
                <a:cs typeface="Arial" panose="020B0604020202020204" pitchFamily="34" charset="0"/>
              </a:rPr>
              <a:t>/mm/</a:t>
            </a:r>
            <a:r>
              <a:rPr lang="es-ES" sz="1600" dirty="0" err="1">
                <a:solidFill>
                  <a:srgbClr val="376092"/>
                </a:solidFill>
                <a:cs typeface="Arial" panose="020B0604020202020204" pitchFamily="34" charset="0"/>
              </a:rPr>
              <a:t>aa</a:t>
            </a:r>
            <a:r>
              <a:rPr lang="es-ES" sz="1600" dirty="0">
                <a:solidFill>
                  <a:srgbClr val="376092"/>
                </a:solidFill>
                <a:cs typeface="Arial" panose="020B0604020202020204" pitchFamily="34" charset="0"/>
              </a:rPr>
              <a:t>”. En el campo “fecha de inicio” del Excel de remisión se indicará la fecha de re-afectación al ERTE vigente. No será necesario enviar certificado de empresa en estos casos. Si el trabajador no tiene actividad ni variaciones en su situación (IT, maternidad/paternidad, vacaciones) desde esa fecha </a:t>
            </a:r>
            <a:r>
              <a:rPr lang="es-ES" sz="1600" u="sng" dirty="0">
                <a:solidFill>
                  <a:srgbClr val="376092"/>
                </a:solidFill>
                <a:cs typeface="Arial" panose="020B0604020202020204" pitchFamily="34" charset="0"/>
              </a:rPr>
              <a:t>no se enviará fichero XML</a:t>
            </a:r>
            <a:r>
              <a:rPr lang="es-ES" sz="1600" dirty="0">
                <a:solidFill>
                  <a:srgbClr val="376092"/>
                </a:solidFill>
                <a:cs typeface="Arial" panose="020B0604020202020204" pitchFamily="34" charset="0"/>
              </a:rPr>
              <a:t>. Las siguientes entradas y salidas del ERTE se comunicarán por fichero XML de periodos de actividad.</a:t>
            </a:r>
          </a:p>
          <a:p>
            <a:pPr marL="285750" indent="-285750" algn="just">
              <a:spcBef>
                <a:spcPts val="800"/>
              </a:spcBef>
              <a:buFontTx/>
              <a:buChar char="-"/>
            </a:pPr>
            <a:r>
              <a:rPr lang="es-ES" sz="1600" b="1" dirty="0">
                <a:solidFill>
                  <a:srgbClr val="376092"/>
                </a:solidFill>
                <a:cs typeface="Arial" panose="020B0604020202020204" pitchFamily="34" charset="0"/>
              </a:rPr>
              <a:t>Nuevos ERTE FM, FM-</a:t>
            </a:r>
            <a:r>
              <a:rPr lang="es-ES" sz="1600" b="1" dirty="0" err="1">
                <a:solidFill>
                  <a:srgbClr val="376092"/>
                </a:solidFill>
                <a:cs typeface="Arial" panose="020B0604020202020204" pitchFamily="34" charset="0"/>
              </a:rPr>
              <a:t>lim</a:t>
            </a:r>
            <a:r>
              <a:rPr lang="es-ES" sz="1600" b="1" dirty="0">
                <a:solidFill>
                  <a:srgbClr val="376092"/>
                </a:solidFill>
                <a:cs typeface="Arial" panose="020B0604020202020204" pitchFamily="34" charset="0"/>
              </a:rPr>
              <a:t>, FM-</a:t>
            </a:r>
            <a:r>
              <a:rPr lang="es-ES" sz="1600" b="1" dirty="0" err="1">
                <a:solidFill>
                  <a:srgbClr val="376092"/>
                </a:solidFill>
                <a:cs typeface="Arial" panose="020B0604020202020204" pitchFamily="34" charset="0"/>
              </a:rPr>
              <a:t>imp</a:t>
            </a:r>
            <a:r>
              <a:rPr lang="es-ES" sz="1600" b="1" dirty="0">
                <a:solidFill>
                  <a:srgbClr val="376092"/>
                </a:solidFill>
                <a:cs typeface="Arial" panose="020B0604020202020204" pitchFamily="34" charset="0"/>
              </a:rPr>
              <a:t>, sin ERTE COVID-19 anterior, o ERTE ETOP</a:t>
            </a:r>
            <a:r>
              <a:rPr lang="es-ES" sz="1600" dirty="0">
                <a:solidFill>
                  <a:srgbClr val="376092"/>
                </a:solidFill>
                <a:cs typeface="Arial" panose="020B0604020202020204" pitchFamily="34" charset="0"/>
              </a:rPr>
              <a:t>: se remitirá solicitud colectiva incluyendo a todos los trabajadores afectados por el ERTE y que hayan sido contratados antes de la fecha de efectos de este. </a:t>
            </a:r>
          </a:p>
          <a:p>
            <a:pPr marL="268288" algn="just">
              <a:spcBef>
                <a:spcPts val="600"/>
              </a:spcBef>
            </a:pPr>
            <a:r>
              <a:rPr lang="es-ES" sz="1600" dirty="0">
                <a:solidFill>
                  <a:srgbClr val="376092"/>
                </a:solidFill>
                <a:cs typeface="Arial" panose="020B0604020202020204" pitchFamily="34" charset="0"/>
              </a:rPr>
              <a:t>En los casos en que se envíe solicitud colectiva por nuevo ERTE se pondrá, en el campo “observaciones” de la transacción de remisión en sede SEPE </a:t>
            </a:r>
            <a:r>
              <a:rPr lang="es-ES" sz="1600" dirty="0">
                <a:solidFill>
                  <a:srgbClr val="002E54"/>
                </a:solidFill>
                <a:cs typeface="Arial" panose="020B0604020202020204" pitchFamily="34" charset="0"/>
              </a:rPr>
              <a:t>(</a:t>
            </a:r>
            <a:r>
              <a:rPr lang="es-ES" sz="1600" dirty="0">
                <a:solidFill>
                  <a:srgbClr val="002E54"/>
                </a:solidFill>
                <a:cs typeface="Arial" panose="020B0604020202020204" pitchFamily="34" charset="0"/>
                <a:hlinkClick r:id="rId3"/>
              </a:rPr>
              <a:t>https://sede.sepe.gob.es/ValErteCov19Web/flows/solicitud</a:t>
            </a:r>
            <a:r>
              <a:rPr lang="es-ES" sz="1600" dirty="0">
                <a:solidFill>
                  <a:srgbClr val="002E54"/>
                </a:solidFill>
                <a:cs typeface="Arial" panose="020B0604020202020204" pitchFamily="34" charset="0"/>
              </a:rPr>
              <a:t>) </a:t>
            </a:r>
            <a:r>
              <a:rPr lang="es-ES" sz="1600" dirty="0">
                <a:solidFill>
                  <a:srgbClr val="376092"/>
                </a:solidFill>
                <a:cs typeface="Arial" panose="020B0604020202020204" pitchFamily="34" charset="0"/>
              </a:rPr>
              <a:t>una referencia al tipo de ERTE que es, ya sea fuerza mayor por limitación o bien por impedimento, ya sea por causas económicas (ETOP). Igualmente, deberá marcarse en la casilla correspondiente, antes de la validación y envío de la solicitud colectiva, que  </a:t>
            </a:r>
            <a:r>
              <a:rPr lang="es-ES" sz="1600" u="sng" dirty="0">
                <a:solidFill>
                  <a:srgbClr val="376092"/>
                </a:solidFill>
                <a:cs typeface="Arial" panose="020B0604020202020204" pitchFamily="34" charset="0"/>
              </a:rPr>
              <a:t>el envío corresponde a una medida ERTE COVID-19</a:t>
            </a:r>
            <a:r>
              <a:rPr lang="es-ES" sz="1600" dirty="0">
                <a:solidFill>
                  <a:srgbClr val="376092"/>
                </a:solidFill>
                <a:cs typeface="Arial" panose="020B0604020202020204" pitchFamily="34" charset="0"/>
              </a:rPr>
              <a:t>. Será necesario remitir certificado de empresa al SEPE por todos los trabajadores incluidos en la solicitud colectiva. No será necesario remitir fichero XML de periodos de actividad  si la persona trabajadora está en suspensión total, no mientras no tenga variaciones (actividad, IT, maternidad/paternidad, vacaciones, etc.).</a:t>
            </a:r>
          </a:p>
        </p:txBody>
      </p:sp>
      <p:sp>
        <p:nvSpPr>
          <p:cNvPr id="13" name="12 Rectángulo"/>
          <p:cNvSpPr/>
          <p:nvPr/>
        </p:nvSpPr>
        <p:spPr>
          <a:xfrm>
            <a:off x="675" y="954033"/>
            <a:ext cx="10278785" cy="400110"/>
          </a:xfrm>
          <a:prstGeom prst="rect">
            <a:avLst/>
          </a:prstGeom>
        </p:spPr>
        <p:txBody>
          <a:bodyPr wrap="square">
            <a:spAutoFit/>
          </a:bodyPr>
          <a:lstStyle/>
          <a:p>
            <a:pPr algn="ctr"/>
            <a:r>
              <a:rPr lang="es-ES" sz="2000" b="1" dirty="0"/>
              <a:t>Remisión de las solicitudes colectivas a partir del 01/06/2021</a:t>
            </a:r>
          </a:p>
        </p:txBody>
      </p:sp>
    </p:spTree>
    <p:extLst>
      <p:ext uri="{BB962C8B-B14F-4D97-AF65-F5344CB8AC3E}">
        <p14:creationId xmlns:p14="http://schemas.microsoft.com/office/powerpoint/2010/main" val="37843118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500"/>
                                        <p:tgtEl>
                                          <p:spTgt spid="13"/>
                                        </p:tgtEl>
                                      </p:cBhvr>
                                    </p:animEffect>
                                    <p:anim calcmode="lin" valueType="num">
                                      <p:cBhvr>
                                        <p:cTn id="8" dur="1500" fill="hold"/>
                                        <p:tgtEl>
                                          <p:spTgt spid="13"/>
                                        </p:tgtEl>
                                        <p:attrNameLst>
                                          <p:attrName>ppt_x</p:attrName>
                                        </p:attrNameLst>
                                      </p:cBhvr>
                                      <p:tavLst>
                                        <p:tav tm="0">
                                          <p:val>
                                            <p:strVal val="#ppt_x"/>
                                          </p:val>
                                        </p:tav>
                                        <p:tav tm="100000">
                                          <p:val>
                                            <p:strVal val="#ppt_x"/>
                                          </p:val>
                                        </p:tav>
                                      </p:tavLst>
                                    </p:anim>
                                    <p:anim calcmode="lin" valueType="num">
                                      <p:cBhvr>
                                        <p:cTn id="9" dur="15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15 CuadroTexto"/>
          <p:cNvSpPr txBox="1"/>
          <p:nvPr/>
        </p:nvSpPr>
        <p:spPr>
          <a:xfrm>
            <a:off x="247188" y="1094694"/>
            <a:ext cx="10282496" cy="5580999"/>
          </a:xfrm>
          <a:prstGeom prst="rect">
            <a:avLst/>
          </a:prstGeom>
          <a:noFill/>
        </p:spPr>
        <p:txBody>
          <a:bodyPr wrap="square" lIns="116824" tIns="58412" rIns="116824" bIns="58412" rtlCol="0">
            <a:spAutoFit/>
          </a:bodyPr>
          <a:lstStyle/>
          <a:p>
            <a:pPr algn="just"/>
            <a:r>
              <a:rPr lang="es-ES" sz="1800" dirty="0">
                <a:solidFill>
                  <a:srgbClr val="1F497D"/>
                </a:solidFill>
                <a:cs typeface="Arial" panose="020B0604020202020204" pitchFamily="34" charset="0"/>
              </a:rPr>
              <a:t>Se comunicará mediante los ficheros XML mensuales:</a:t>
            </a:r>
          </a:p>
          <a:p>
            <a:pPr algn="just">
              <a:lnSpc>
                <a:spcPts val="600"/>
              </a:lnSpc>
            </a:pPr>
            <a:endParaRPr lang="es-ES" sz="1800" dirty="0">
              <a:solidFill>
                <a:srgbClr val="002E54"/>
              </a:solidFill>
              <a:cs typeface="Arial" panose="020B0604020202020204" pitchFamily="34" charset="0"/>
            </a:endParaRPr>
          </a:p>
          <a:p>
            <a:pPr marL="285750" indent="-285750" algn="just">
              <a:spcBef>
                <a:spcPts val="800"/>
              </a:spcBef>
              <a:buFontTx/>
              <a:buChar char="-"/>
            </a:pPr>
            <a:r>
              <a:rPr lang="es-ES" sz="1800" dirty="0">
                <a:cs typeface="Arial" panose="020B0604020202020204" pitchFamily="34" charset="0"/>
              </a:rPr>
              <a:t>Las variaciones de jornada, indicándose los días trabajados o los DAE (días de actividad equivalente),</a:t>
            </a:r>
          </a:p>
          <a:p>
            <a:pPr marL="285750" indent="-285750" algn="just">
              <a:spcBef>
                <a:spcPts val="800"/>
              </a:spcBef>
              <a:buFontTx/>
              <a:buChar char="-"/>
            </a:pPr>
            <a:r>
              <a:rPr lang="es-ES" sz="1800" dirty="0">
                <a:cs typeface="Arial" panose="020B0604020202020204" pitchFamily="34" charset="0"/>
              </a:rPr>
              <a:t>Las bajas por reincorporaciones a la actividad a su jornada habitual de los trabajadores que estaban en ERTE COVID-19, sea con carácter definitivo o temporal,</a:t>
            </a:r>
          </a:p>
          <a:p>
            <a:pPr marL="285750" indent="-285750" algn="just">
              <a:spcBef>
                <a:spcPts val="800"/>
              </a:spcBef>
              <a:buFontTx/>
              <a:buChar char="-"/>
            </a:pPr>
            <a:r>
              <a:rPr lang="es-ES" sz="1800" dirty="0">
                <a:cs typeface="Arial" panose="020B0604020202020204" pitchFamily="34" charset="0"/>
              </a:rPr>
              <a:t>Las bajas por reincorporación a la actividad a su jornada habitual de los trabajadores que estaban en ERTE COVID-19, sea salida permanente o definitiva del ERTE,</a:t>
            </a:r>
          </a:p>
          <a:p>
            <a:pPr marL="285750" indent="-285750" algn="just">
              <a:spcBef>
                <a:spcPts val="800"/>
              </a:spcBef>
              <a:buFontTx/>
              <a:buChar char="-"/>
            </a:pPr>
            <a:r>
              <a:rPr lang="es-ES" sz="1800" dirty="0">
                <a:cs typeface="Arial" panose="020B0604020202020204" pitchFamily="34" charset="0"/>
              </a:rPr>
              <a:t>Las bajas de otra naturaleza, como pueden ser fin de contrato, despido, baja voluntaria, excedencia, ...</a:t>
            </a:r>
          </a:p>
          <a:p>
            <a:pPr marL="285750" indent="-285750" algn="just">
              <a:spcBef>
                <a:spcPts val="800"/>
              </a:spcBef>
              <a:buFontTx/>
              <a:buChar char="-"/>
            </a:pPr>
            <a:r>
              <a:rPr lang="es-ES" sz="1800" dirty="0">
                <a:cs typeface="Arial" panose="020B0604020202020204" pitchFamily="34" charset="0"/>
              </a:rPr>
              <a:t>La baja de trabajadores por subrogación de empresas. La empresa cedente enviará XML para comunicar la baja y la empresa cesionaria actuará según se indica en la ficha específica para la subrogación.</a:t>
            </a:r>
          </a:p>
          <a:p>
            <a:pPr marL="285750" indent="-285750" algn="just">
              <a:spcBef>
                <a:spcPts val="800"/>
              </a:spcBef>
              <a:buFontTx/>
              <a:buChar char="-"/>
            </a:pPr>
            <a:r>
              <a:rPr lang="es-ES" sz="1800" dirty="0">
                <a:cs typeface="Arial" panose="020B0604020202020204" pitchFamily="34" charset="0"/>
              </a:rPr>
              <a:t>Vacaciones, marcadas en el calendario XML con la clave </a:t>
            </a:r>
            <a:r>
              <a:rPr lang="es-ES" sz="1800" b="1" dirty="0">
                <a:cs typeface="Arial" panose="020B0604020202020204" pitchFamily="34" charset="0"/>
              </a:rPr>
              <a:t>06</a:t>
            </a:r>
            <a:r>
              <a:rPr lang="es-ES" sz="1800" dirty="0">
                <a:cs typeface="Arial" panose="020B0604020202020204" pitchFamily="34" charset="0"/>
              </a:rPr>
              <a:t>,</a:t>
            </a:r>
          </a:p>
          <a:p>
            <a:pPr marL="285750" indent="-285750" algn="just">
              <a:spcBef>
                <a:spcPts val="800"/>
              </a:spcBef>
              <a:buFontTx/>
              <a:buChar char="-"/>
            </a:pPr>
            <a:r>
              <a:rPr lang="es-ES" sz="1800" dirty="0">
                <a:cs typeface="Arial" panose="020B0604020202020204" pitchFamily="34" charset="0"/>
              </a:rPr>
              <a:t>Las situaciones de IT y de maternidad/paternidad (que suponen la percepción de la prestación de nacimiento y cuidado de menor hasta su finalización), indicadas  con el código </a:t>
            </a:r>
            <a:r>
              <a:rPr lang="es-ES" sz="1800" b="1" dirty="0">
                <a:cs typeface="Arial" panose="020B0604020202020204" pitchFamily="34" charset="0"/>
              </a:rPr>
              <a:t>04</a:t>
            </a:r>
            <a:r>
              <a:rPr lang="es-ES" sz="1800" dirty="0">
                <a:cs typeface="Arial" panose="020B0604020202020204" pitchFamily="34" charset="0"/>
              </a:rPr>
              <a:t>,</a:t>
            </a:r>
          </a:p>
          <a:p>
            <a:pPr marL="285750" indent="-285750" algn="just">
              <a:spcBef>
                <a:spcPts val="800"/>
              </a:spcBef>
              <a:buFontTx/>
              <a:buChar char="-"/>
            </a:pPr>
            <a:r>
              <a:rPr lang="es-ES" sz="1800" dirty="0">
                <a:cs typeface="Arial" panose="020B0604020202020204" pitchFamily="34" charset="0"/>
              </a:rPr>
              <a:t>Los festivos, con el código de actividad, </a:t>
            </a:r>
            <a:r>
              <a:rPr lang="es-ES" sz="1800" b="1" dirty="0">
                <a:cs typeface="Arial" panose="020B0604020202020204" pitchFamily="34" charset="0"/>
              </a:rPr>
              <a:t>03</a:t>
            </a:r>
            <a:r>
              <a:rPr lang="es-ES" sz="1800" dirty="0">
                <a:cs typeface="Arial" panose="020B0604020202020204" pitchFamily="34" charset="0"/>
              </a:rPr>
              <a:t>, o inactividad, </a:t>
            </a:r>
            <a:r>
              <a:rPr lang="es-ES" sz="1800" b="1" dirty="0">
                <a:cs typeface="Arial" panose="020B0604020202020204" pitchFamily="34" charset="0"/>
              </a:rPr>
              <a:t>01</a:t>
            </a:r>
            <a:r>
              <a:rPr lang="es-ES" sz="1800" dirty="0">
                <a:cs typeface="Arial" panose="020B0604020202020204" pitchFamily="34" charset="0"/>
              </a:rPr>
              <a:t>, según caiga el día en uno u otro intervalo.</a:t>
            </a:r>
          </a:p>
          <a:p>
            <a:pPr algn="just">
              <a:lnSpc>
                <a:spcPts val="800"/>
              </a:lnSpc>
            </a:pPr>
            <a:endParaRPr lang="es-ES" sz="1800" dirty="0">
              <a:solidFill>
                <a:srgbClr val="002E54"/>
              </a:solidFill>
              <a:cs typeface="Arial" panose="020B0604020202020204" pitchFamily="34" charset="0"/>
            </a:endParaRPr>
          </a:p>
          <a:p>
            <a:pPr algn="just">
              <a:spcBef>
                <a:spcPts val="600"/>
              </a:spcBef>
            </a:pPr>
            <a:r>
              <a:rPr lang="es-ES" sz="1700" dirty="0">
                <a:solidFill>
                  <a:srgbClr val="376092"/>
                </a:solidFill>
                <a:cs typeface="Arial" panose="020B0604020202020204" pitchFamily="34" charset="0"/>
              </a:rPr>
              <a:t>Para todas aquellas situaciones que requieran un código distinto de </a:t>
            </a:r>
            <a:r>
              <a:rPr lang="es-ES" sz="1700" b="1" dirty="0">
                <a:solidFill>
                  <a:srgbClr val="376092"/>
                </a:solidFill>
                <a:cs typeface="Arial" panose="020B0604020202020204" pitchFamily="34" charset="0"/>
              </a:rPr>
              <a:t>01</a:t>
            </a:r>
            <a:r>
              <a:rPr lang="es-ES" sz="1700" dirty="0">
                <a:solidFill>
                  <a:srgbClr val="376092"/>
                </a:solidFill>
                <a:cs typeface="Arial" panose="020B0604020202020204" pitchFamily="34" charset="0"/>
              </a:rPr>
              <a:t>-inactividad o </a:t>
            </a:r>
            <a:r>
              <a:rPr lang="es-ES" sz="1700" b="1" dirty="0">
                <a:solidFill>
                  <a:srgbClr val="376092"/>
                </a:solidFill>
                <a:cs typeface="Arial" panose="020B0604020202020204" pitchFamily="34" charset="0"/>
              </a:rPr>
              <a:t>03</a:t>
            </a:r>
            <a:r>
              <a:rPr lang="es-ES" sz="1700" dirty="0">
                <a:solidFill>
                  <a:srgbClr val="376092"/>
                </a:solidFill>
                <a:cs typeface="Arial" panose="020B0604020202020204" pitchFamily="34" charset="0"/>
              </a:rPr>
              <a:t>-actividad, o cuando haya que marcar la baja en la prestación a una fecha determinada, se utilizará el asistente de generación XML de certific@2, o bien un generador XML que aplique la codificación de actividad, y no el asistente simplificado.</a:t>
            </a:r>
            <a:endParaRPr lang="es-ES" sz="1400" dirty="0">
              <a:solidFill>
                <a:srgbClr val="002E54"/>
              </a:solidFill>
              <a:latin typeface="Arial" panose="020B0604020202020204" pitchFamily="34" charset="0"/>
              <a:cs typeface="Arial" panose="020B0604020202020204" pitchFamily="34" charset="0"/>
            </a:endParaRPr>
          </a:p>
        </p:txBody>
      </p:sp>
      <p:sp>
        <p:nvSpPr>
          <p:cNvPr id="12" name="11 CuadroTexto"/>
          <p:cNvSpPr txBox="1"/>
          <p:nvPr/>
        </p:nvSpPr>
        <p:spPr>
          <a:xfrm>
            <a:off x="-269924" y="45219"/>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24</a:t>
            </a:fld>
            <a:endParaRPr lang="es-ES_tradnl" dirty="0"/>
          </a:p>
        </p:txBody>
      </p:sp>
      <p:sp>
        <p:nvSpPr>
          <p:cNvPr id="2" name="1 Rectángulo"/>
          <p:cNvSpPr/>
          <p:nvPr/>
        </p:nvSpPr>
        <p:spPr>
          <a:xfrm>
            <a:off x="162124" y="356066"/>
            <a:ext cx="10735135" cy="415498"/>
          </a:xfrm>
          <a:prstGeom prst="rect">
            <a:avLst/>
          </a:prstGeom>
        </p:spPr>
        <p:txBody>
          <a:bodyPr wrap="square">
            <a:spAutoFit/>
          </a:bodyPr>
          <a:lstStyle/>
          <a:p>
            <a:pPr lvl="0" algn="ctr"/>
            <a:r>
              <a:rPr lang="es-ES" sz="2100" b="1" dirty="0" smtClean="0">
                <a:solidFill>
                  <a:prstClr val="white"/>
                </a:solidFill>
              </a:rPr>
              <a:t>20. </a:t>
            </a:r>
            <a:r>
              <a:rPr lang="es-ES" sz="2100" b="1" dirty="0">
                <a:solidFill>
                  <a:prstClr val="white"/>
                </a:solidFill>
              </a:rPr>
              <a:t>Prestaciones ERTE COVID-19 RDL 11/2021: contenido y remisión de ficheros XML </a:t>
            </a:r>
          </a:p>
        </p:txBody>
      </p:sp>
      <p:sp>
        <p:nvSpPr>
          <p:cNvPr id="10" name="9 CuadroTexto"/>
          <p:cNvSpPr txBox="1"/>
          <p:nvPr/>
        </p:nvSpPr>
        <p:spPr>
          <a:xfrm>
            <a:off x="738188" y="6776733"/>
            <a:ext cx="2376264" cy="230832"/>
          </a:xfrm>
          <a:prstGeom prst="rect">
            <a:avLst/>
          </a:prstGeom>
          <a:noFill/>
        </p:spPr>
        <p:txBody>
          <a:bodyPr wrap="square" rtlCol="0">
            <a:spAutoFit/>
          </a:bodyPr>
          <a:lstStyle/>
          <a:p>
            <a:pPr algn="just"/>
            <a:r>
              <a:rPr lang="es-ES" sz="900" dirty="0">
                <a:cs typeface="Arial" panose="020B0604020202020204" pitchFamily="34" charset="0"/>
              </a:rPr>
              <a:t>01/02/2021 actualizado 11/02/2021</a:t>
            </a:r>
            <a:endParaRPr lang="es-ES_tradnl" sz="900" dirty="0">
              <a:cs typeface="Arial" panose="020B0604020202020204" pitchFamily="34" charset="0"/>
            </a:endParaRPr>
          </a:p>
        </p:txBody>
      </p:sp>
    </p:spTree>
    <p:extLst>
      <p:ext uri="{BB962C8B-B14F-4D97-AF65-F5344CB8AC3E}">
        <p14:creationId xmlns:p14="http://schemas.microsoft.com/office/powerpoint/2010/main" val="21397806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269924" y="58003"/>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25</a:t>
            </a:fld>
            <a:endParaRPr lang="es-ES_tradnl" dirty="0"/>
          </a:p>
        </p:txBody>
      </p:sp>
      <p:sp>
        <p:nvSpPr>
          <p:cNvPr id="2" name="1 Rectángulo"/>
          <p:cNvSpPr/>
          <p:nvPr/>
        </p:nvSpPr>
        <p:spPr>
          <a:xfrm>
            <a:off x="90116" y="355888"/>
            <a:ext cx="10735135" cy="415498"/>
          </a:xfrm>
          <a:prstGeom prst="rect">
            <a:avLst/>
          </a:prstGeom>
        </p:spPr>
        <p:txBody>
          <a:bodyPr wrap="square">
            <a:spAutoFit/>
          </a:bodyPr>
          <a:lstStyle/>
          <a:p>
            <a:pPr lvl="0" algn="ctr"/>
            <a:r>
              <a:rPr lang="es-ES" sz="2100" b="1" dirty="0" smtClean="0">
                <a:solidFill>
                  <a:prstClr val="white"/>
                </a:solidFill>
              </a:rPr>
              <a:t>21. </a:t>
            </a:r>
            <a:r>
              <a:rPr lang="es-ES" sz="2100" b="1" dirty="0">
                <a:solidFill>
                  <a:prstClr val="white"/>
                </a:solidFill>
              </a:rPr>
              <a:t>Prestaciones ERTE COVID-19 RDL 11/2021: observaciones sobre los ficheros XML </a:t>
            </a:r>
          </a:p>
        </p:txBody>
      </p:sp>
      <p:sp>
        <p:nvSpPr>
          <p:cNvPr id="10" name="9 CuadroTexto"/>
          <p:cNvSpPr txBox="1"/>
          <p:nvPr/>
        </p:nvSpPr>
        <p:spPr>
          <a:xfrm>
            <a:off x="9472317" y="6516935"/>
            <a:ext cx="1037462" cy="261610"/>
          </a:xfrm>
          <a:prstGeom prst="rect">
            <a:avLst/>
          </a:prstGeom>
          <a:noFill/>
        </p:spPr>
        <p:txBody>
          <a:bodyPr wrap="square" rtlCol="0">
            <a:spAutoFit/>
          </a:bodyPr>
          <a:lstStyle/>
          <a:p>
            <a:pPr algn="just"/>
            <a:r>
              <a:rPr lang="es-ES" sz="1100" dirty="0">
                <a:cs typeface="Arial" panose="020B0604020202020204" pitchFamily="34" charset="0"/>
              </a:rPr>
              <a:t>01/02/2021</a:t>
            </a:r>
            <a:endParaRPr lang="es-ES_tradnl" sz="1100" dirty="0">
              <a:cs typeface="Arial" panose="020B0604020202020204" pitchFamily="34" charset="0"/>
            </a:endParaRPr>
          </a:p>
        </p:txBody>
      </p:sp>
      <p:sp>
        <p:nvSpPr>
          <p:cNvPr id="8" name="7 CuadroTexto"/>
          <p:cNvSpPr txBox="1"/>
          <p:nvPr/>
        </p:nvSpPr>
        <p:spPr>
          <a:xfrm>
            <a:off x="228564" y="1776805"/>
            <a:ext cx="10282496" cy="4811557"/>
          </a:xfrm>
          <a:prstGeom prst="rect">
            <a:avLst/>
          </a:prstGeom>
          <a:noFill/>
        </p:spPr>
        <p:txBody>
          <a:bodyPr wrap="square" lIns="116824" tIns="58412" rIns="116824" bIns="58412" rtlCol="0">
            <a:spAutoFit/>
          </a:bodyPr>
          <a:lstStyle/>
          <a:p>
            <a:pPr algn="just">
              <a:lnSpc>
                <a:spcPts val="600"/>
              </a:lnSpc>
            </a:pPr>
            <a:endParaRPr lang="es-ES" sz="1900" dirty="0">
              <a:solidFill>
                <a:srgbClr val="376092"/>
              </a:solidFill>
              <a:cs typeface="Arial" panose="020B0604020202020204" pitchFamily="34" charset="0"/>
            </a:endParaRPr>
          </a:p>
          <a:p>
            <a:pPr marL="285750" indent="-285750" algn="just">
              <a:buFont typeface="Arial" panose="020B0604020202020204" pitchFamily="34" charset="0"/>
              <a:buChar char="•"/>
            </a:pPr>
            <a:r>
              <a:rPr lang="es-ES" sz="2000" dirty="0">
                <a:solidFill>
                  <a:srgbClr val="376092"/>
                </a:solidFill>
                <a:cs typeface="Arial" panose="020B0604020202020204" pitchFamily="34" charset="0"/>
              </a:rPr>
              <a:t>Si, a partir de octubre, se ha enviado fichero XML, </a:t>
            </a:r>
            <a:r>
              <a:rPr lang="es-ES" sz="2000" u="sng" dirty="0">
                <a:solidFill>
                  <a:srgbClr val="376092"/>
                </a:solidFill>
                <a:cs typeface="Arial" panose="020B0604020202020204" pitchFamily="34" charset="0"/>
              </a:rPr>
              <a:t>hay que seguir enviándolo todos los meses</a:t>
            </a:r>
            <a:r>
              <a:rPr lang="es-ES" sz="2000" dirty="0">
                <a:solidFill>
                  <a:srgbClr val="376092"/>
                </a:solidFill>
                <a:cs typeface="Arial" panose="020B0604020202020204" pitchFamily="34" charset="0"/>
              </a:rPr>
              <a:t>, salvo cuando medie una nueva solicitud colectiva (por ejemplo, prórroga ERTE ETOP con fecha fin o ERTE ETOP tras ERTE FM) De otra manera se interrumpe el pago de la prestación, al quedar en espera la información de actividad del mes y no recibirse en el SEPE. Supone baja temporal de la prestación la no remisión del fichero XML.</a:t>
            </a:r>
          </a:p>
          <a:p>
            <a:pPr marL="285750" indent="-285750" algn="just">
              <a:spcBef>
                <a:spcPts val="1200"/>
              </a:spcBef>
              <a:buFont typeface="Arial" panose="020B0604020202020204" pitchFamily="34" charset="0"/>
              <a:buChar char="•"/>
            </a:pPr>
            <a:r>
              <a:rPr lang="es-ES" sz="2000" dirty="0">
                <a:solidFill>
                  <a:srgbClr val="376092"/>
                </a:solidFill>
                <a:cs typeface="Arial" panose="020B0604020202020204" pitchFamily="34" charset="0"/>
              </a:rPr>
              <a:t>Para los trabajadores en ERTE de suspensión de los que, por error, se había enviado fichero XML, aun no habiendo actividad, se seguirá enviando este, salvo en los casos en que una unidad del SEPE hubiera subsanado el error y reanudado la prestación y hubiera comunicado a la empresa que ya no debe continuar enviando el XML, salvo actividad.</a:t>
            </a:r>
          </a:p>
          <a:p>
            <a:pPr marL="285750" indent="-285750" algn="just">
              <a:spcBef>
                <a:spcPts val="1200"/>
              </a:spcBef>
              <a:buFont typeface="Arial" panose="020B0604020202020204" pitchFamily="34" charset="0"/>
              <a:buChar char="•"/>
            </a:pPr>
            <a:r>
              <a:rPr lang="es-ES" sz="2000" dirty="0">
                <a:solidFill>
                  <a:srgbClr val="376092"/>
                </a:solidFill>
                <a:cs typeface="Arial" panose="020B0604020202020204" pitchFamily="34" charset="0"/>
              </a:rPr>
              <a:t>Si el inicio del ERTE </a:t>
            </a:r>
            <a:r>
              <a:rPr lang="es-ES" sz="2000" u="sng" dirty="0">
                <a:solidFill>
                  <a:srgbClr val="376092"/>
                </a:solidFill>
                <a:cs typeface="Arial" panose="020B0604020202020204" pitchFamily="34" charset="0"/>
              </a:rPr>
              <a:t>no coincide con el día 1 del mes</a:t>
            </a:r>
            <a:r>
              <a:rPr lang="es-ES" sz="2000" dirty="0">
                <a:solidFill>
                  <a:srgbClr val="376092"/>
                </a:solidFill>
                <a:cs typeface="Arial" panose="020B0604020202020204" pitchFamily="34" charset="0"/>
              </a:rPr>
              <a:t>, y se tiene que enviar fichero XML informando de la actividad e inactividad de los trabajadores, se identificará el intervalo (cabecera del fichero) no con el mes completo, sino desde el inicio del ERTE. Por ejemplo, si el ERTE ha comenzado el 10 de enero, y el trabajador tiene actividad en el mes, habrá que poner en la cabecera del fichero que la información está referida al periodo del 10 al 31 de enero.</a:t>
            </a:r>
          </a:p>
        </p:txBody>
      </p:sp>
      <p:sp>
        <p:nvSpPr>
          <p:cNvPr id="9" name="8 Rectángulo"/>
          <p:cNvSpPr/>
          <p:nvPr/>
        </p:nvSpPr>
        <p:spPr>
          <a:xfrm>
            <a:off x="5306" y="1177614"/>
            <a:ext cx="10693400" cy="400110"/>
          </a:xfrm>
          <a:prstGeom prst="rect">
            <a:avLst/>
          </a:prstGeom>
          <a:solidFill>
            <a:schemeClr val="bg1">
              <a:lumMod val="95000"/>
            </a:schemeClr>
          </a:solidFill>
        </p:spPr>
        <p:txBody>
          <a:bodyPr wrap="square">
            <a:spAutoFit/>
          </a:bodyPr>
          <a:lstStyle/>
          <a:p>
            <a:pPr marL="110250" algn="ctr"/>
            <a:r>
              <a:rPr lang="es-ES" sz="2000" b="1" dirty="0">
                <a:solidFill>
                  <a:srgbClr val="002E54"/>
                </a:solidFill>
                <a:latin typeface="+mj-lt"/>
                <a:cs typeface="Arial" panose="020B0604020202020204" pitchFamily="34" charset="0"/>
              </a:rPr>
              <a:t>OBSERVACIONES AL ENVÍO DE FICHEROS XML DE COMUNICACIÓN DE LA ACTIVIDAD MENSUAL</a:t>
            </a:r>
            <a:endParaRPr lang="es-ES" sz="2000" dirty="0">
              <a:solidFill>
                <a:srgbClr val="002E54"/>
              </a:solidFill>
              <a:latin typeface="+mj-lt"/>
              <a:cs typeface="Arial" panose="020B0604020202020204" pitchFamily="34" charset="0"/>
            </a:endParaRPr>
          </a:p>
        </p:txBody>
      </p:sp>
    </p:spTree>
    <p:extLst>
      <p:ext uri="{BB962C8B-B14F-4D97-AF65-F5344CB8AC3E}">
        <p14:creationId xmlns:p14="http://schemas.microsoft.com/office/powerpoint/2010/main" val="1099871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4363" y="4428703"/>
            <a:ext cx="4084984" cy="1393717"/>
          </a:xfrm>
          <a:prstGeom prst="rect">
            <a:avLst/>
          </a:prstGeom>
        </p:spPr>
      </p:pic>
      <p:pic>
        <p:nvPicPr>
          <p:cNvPr id="5" name="4 Imagen"/>
          <p:cNvPicPr>
            <a:picLocks noChangeAspect="1"/>
          </p:cNvPicPr>
          <p:nvPr/>
        </p:nvPicPr>
        <p:blipFill rotWithShape="1">
          <a:blip r:embed="rId3" cstate="print">
            <a:extLst>
              <a:ext uri="{28A0092B-C50C-407E-A947-70E740481C1C}">
                <a14:useLocalDpi xmlns:a14="http://schemas.microsoft.com/office/drawing/2010/main" val="0"/>
              </a:ext>
            </a:extLst>
          </a:blip>
          <a:srcRect t="10191" b="15772"/>
          <a:stretch/>
        </p:blipFill>
        <p:spPr>
          <a:xfrm>
            <a:off x="1962324" y="972319"/>
            <a:ext cx="6535932" cy="3240360"/>
          </a:xfrm>
          <a:prstGeom prst="rect">
            <a:avLst/>
          </a:prstGeom>
          <a:blipFill>
            <a:blip r:embed="rId4"/>
            <a:tile tx="0" ty="0" sx="100000" sy="100000" flip="none" algn="tl"/>
          </a:blipFill>
        </p:spPr>
      </p:pic>
    </p:spTree>
    <p:extLst>
      <p:ext uri="{BB962C8B-B14F-4D97-AF65-F5344CB8AC3E}">
        <p14:creationId xmlns:p14="http://schemas.microsoft.com/office/powerpoint/2010/main" val="12107006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2 Marcador de número de diapositiva"/>
          <p:cNvSpPr>
            <a:spLocks noGrp="1"/>
          </p:cNvSpPr>
          <p:nvPr>
            <p:ph type="sldNum" sz="quarter" idx="4"/>
          </p:nvPr>
        </p:nvSpPr>
        <p:spPr>
          <a:xfrm>
            <a:off x="0" y="6930672"/>
            <a:ext cx="642521" cy="402567"/>
          </a:xfrm>
        </p:spPr>
        <p:txBody>
          <a:bodyPr/>
          <a:lstStyle/>
          <a:p>
            <a:fld id="{6CD32176-65D9-4359-8594-D1C589AFA430}" type="slidenum">
              <a:rPr lang="es-ES_tradnl" smtClean="0"/>
              <a:pPr/>
              <a:t>3</a:t>
            </a:fld>
            <a:endParaRPr lang="es-ES_tradnl" dirty="0"/>
          </a:p>
        </p:txBody>
      </p:sp>
      <p:sp>
        <p:nvSpPr>
          <p:cNvPr id="36" name="35 CuadroTexto"/>
          <p:cNvSpPr txBox="1"/>
          <p:nvPr/>
        </p:nvSpPr>
        <p:spPr>
          <a:xfrm>
            <a:off x="-74743" y="108223"/>
            <a:ext cx="10693400" cy="874582"/>
          </a:xfrm>
          <a:prstGeom prst="rect">
            <a:avLst/>
          </a:prstGeom>
          <a:noFill/>
        </p:spPr>
        <p:txBody>
          <a:bodyPr wrap="square" lIns="116824" tIns="58412" rIns="116824" bIns="58412" rtlCol="0">
            <a:spAutoFit/>
          </a:bodyPr>
          <a:lstStyle/>
          <a:p>
            <a:pPr lvl="0" algn="r"/>
            <a:r>
              <a:rPr lang="es-ES" sz="1500" b="1" dirty="0">
                <a:solidFill>
                  <a:prstClr val="white"/>
                </a:solidFill>
              </a:rPr>
              <a:t>Cuestiones de procedimiento sobre la gestión de los ERTE y protección de FD </a:t>
            </a:r>
            <a:r>
              <a:rPr lang="es-ES_tradnl" sz="1500" b="1" dirty="0">
                <a:solidFill>
                  <a:prstClr val="white"/>
                </a:solidFill>
              </a:rPr>
              <a:t> -  Reales Decretos leyes </a:t>
            </a:r>
            <a:r>
              <a:rPr lang="es-ES" sz="1500" b="1" dirty="0">
                <a:solidFill>
                  <a:prstClr val="white"/>
                </a:solidFill>
              </a:rPr>
              <a:t>30/2020,</a:t>
            </a:r>
            <a:r>
              <a:rPr lang="es-ES_tradnl" sz="1500" b="1" dirty="0">
                <a:solidFill>
                  <a:prstClr val="white"/>
                </a:solidFill>
              </a:rPr>
              <a:t> 2/2021 y 11/2021</a:t>
            </a:r>
            <a:endParaRPr lang="es-ES" sz="1500" b="1" dirty="0">
              <a:solidFill>
                <a:prstClr val="white"/>
              </a:solidFill>
            </a:endParaRPr>
          </a:p>
          <a:p>
            <a:pPr lvl="0" algn="ctr">
              <a:spcBef>
                <a:spcPts val="500"/>
              </a:spcBef>
            </a:pPr>
            <a:r>
              <a:rPr lang="es-ES" sz="3000" b="1" dirty="0" smtClean="0">
                <a:solidFill>
                  <a:prstClr val="white"/>
                </a:solidFill>
              </a:rPr>
              <a:t>Índice </a:t>
            </a:r>
            <a:r>
              <a:rPr lang="es-ES" sz="3000" b="1" dirty="0">
                <a:solidFill>
                  <a:prstClr val="white"/>
                </a:solidFill>
              </a:rPr>
              <a:t>temático</a:t>
            </a:r>
            <a:endParaRPr lang="es-ES_tradnl" sz="3000" b="1" dirty="0">
              <a:solidFill>
                <a:prstClr val="white"/>
              </a:solidFill>
            </a:endParaRPr>
          </a:p>
        </p:txBody>
      </p:sp>
      <p:sp>
        <p:nvSpPr>
          <p:cNvPr id="18" name="17 CuadroTexto"/>
          <p:cNvSpPr txBox="1"/>
          <p:nvPr/>
        </p:nvSpPr>
        <p:spPr>
          <a:xfrm>
            <a:off x="738188" y="1116335"/>
            <a:ext cx="10320118" cy="8402300"/>
          </a:xfrm>
          <a:prstGeom prst="rect">
            <a:avLst/>
          </a:prstGeom>
          <a:noFill/>
        </p:spPr>
        <p:txBody>
          <a:bodyPr wrap="square" rtlCol="0">
            <a:spAutoFit/>
          </a:bodyPr>
          <a:lstStyle/>
          <a:p>
            <a:pPr marL="449263" indent="-449263">
              <a:spcBef>
                <a:spcPts val="300"/>
              </a:spcBef>
              <a:buAutoNum type="arabicPeriod"/>
            </a:pPr>
            <a:r>
              <a:rPr lang="es-ES_tradnl" sz="1500" b="1" dirty="0">
                <a:solidFill>
                  <a:schemeClr val="accent1">
                    <a:lumMod val="75000"/>
                  </a:schemeClr>
                </a:solidFill>
              </a:rPr>
              <a:t>XML: Cuándo SÍ y cuándo NO </a:t>
            </a:r>
            <a:r>
              <a:rPr lang="es-ES_tradnl" sz="1500" b="1" dirty="0" smtClean="0">
                <a:solidFill>
                  <a:schemeClr val="accent1">
                    <a:lumMod val="75000"/>
                  </a:schemeClr>
                </a:solidFill>
              </a:rPr>
              <a:t>enviar ficheros XML de </a:t>
            </a:r>
            <a:r>
              <a:rPr lang="es-ES_tradnl" sz="1500" b="1" dirty="0">
                <a:solidFill>
                  <a:schemeClr val="accent1">
                    <a:lumMod val="75000"/>
                  </a:schemeClr>
                </a:solidFill>
              </a:rPr>
              <a:t>períodos de actividad por certific@2.</a:t>
            </a:r>
          </a:p>
          <a:p>
            <a:pPr marL="449263" indent="-449263">
              <a:spcBef>
                <a:spcPts val="300"/>
              </a:spcBef>
              <a:buFontTx/>
              <a:buAutoNum type="arabicPeriod"/>
            </a:pPr>
            <a:r>
              <a:rPr lang="es-ES" sz="1500" b="1" dirty="0">
                <a:solidFill>
                  <a:schemeClr val="accent1">
                    <a:lumMod val="75000"/>
                  </a:schemeClr>
                </a:solidFill>
              </a:rPr>
              <a:t>SUBROGACIÓN: trabajadores de una empresa en ERTE que pasan a otra empresa.</a:t>
            </a:r>
          </a:p>
          <a:p>
            <a:pPr marL="449263" indent="-449263">
              <a:spcBef>
                <a:spcPts val="300"/>
              </a:spcBef>
              <a:buFontTx/>
              <a:buAutoNum type="arabicPeriod"/>
            </a:pPr>
            <a:r>
              <a:rPr lang="es-ES" sz="1500" b="1" dirty="0">
                <a:solidFill>
                  <a:schemeClr val="accent1">
                    <a:lumMod val="75000"/>
                  </a:schemeClr>
                </a:solidFill>
              </a:rPr>
              <a:t>TRABAJADORES FIJOS DISCONTINUOS sin actividad a la fecha teórica de llamamiento (y 3 bis).</a:t>
            </a:r>
          </a:p>
          <a:p>
            <a:pPr marL="449263" indent="-449263">
              <a:spcBef>
                <a:spcPts val="300"/>
              </a:spcBef>
              <a:buFontTx/>
              <a:buAutoNum type="arabicPeriod"/>
            </a:pPr>
            <a:r>
              <a:rPr lang="es-ES" sz="1500" b="1" dirty="0">
                <a:solidFill>
                  <a:schemeClr val="accent1">
                    <a:lumMod val="75000"/>
                  </a:schemeClr>
                </a:solidFill>
              </a:rPr>
              <a:t>TRABAJADORES INDEFINIDOS A T/PARCIAL con trabajos en fechas ciertas y repetidas.</a:t>
            </a:r>
          </a:p>
          <a:p>
            <a:pPr marL="449263" indent="-449263">
              <a:spcBef>
                <a:spcPts val="300"/>
              </a:spcBef>
              <a:buFontTx/>
              <a:buAutoNum type="arabicPeriod"/>
            </a:pPr>
            <a:r>
              <a:rPr lang="es-ES" sz="1500" b="1" dirty="0">
                <a:solidFill>
                  <a:schemeClr val="accent1">
                    <a:lumMod val="75000"/>
                  </a:schemeClr>
                </a:solidFill>
              </a:rPr>
              <a:t>TRABAJADORES FIJOS DISCONTINUOS con incorporación efectiva a la actividad – interrupciones.</a:t>
            </a:r>
          </a:p>
          <a:p>
            <a:pPr marL="449263" indent="-449263">
              <a:spcBef>
                <a:spcPts val="300"/>
              </a:spcBef>
              <a:buFontTx/>
              <a:buAutoNum type="arabicPeriod"/>
            </a:pPr>
            <a:r>
              <a:rPr lang="es-ES" sz="1500" b="1" dirty="0">
                <a:solidFill>
                  <a:schemeClr val="accent1">
                    <a:lumMod val="75000"/>
                  </a:schemeClr>
                </a:solidFill>
              </a:rPr>
              <a:t>TRABAJADORES FIJOS DISCONTINUOS con medidas extraordinarias COVID-19 que finalizan </a:t>
            </a:r>
            <a:r>
              <a:rPr lang="es-ES" sz="1500" b="1" dirty="0" smtClean="0">
                <a:solidFill>
                  <a:schemeClr val="accent1">
                    <a:lumMod val="75000"/>
                  </a:schemeClr>
                </a:solidFill>
              </a:rPr>
              <a:t>campaña.</a:t>
            </a:r>
            <a:endParaRPr lang="es-ES" sz="1500" b="1" dirty="0">
              <a:solidFill>
                <a:schemeClr val="accent1">
                  <a:lumMod val="75000"/>
                </a:schemeClr>
              </a:solidFill>
            </a:endParaRPr>
          </a:p>
          <a:p>
            <a:pPr marL="449263" indent="-449263">
              <a:spcBef>
                <a:spcPts val="300"/>
              </a:spcBef>
              <a:buFontTx/>
              <a:buAutoNum type="arabicPeriod"/>
            </a:pPr>
            <a:r>
              <a:rPr lang="es-ES" sz="1500" b="1" dirty="0">
                <a:solidFill>
                  <a:schemeClr val="accent1">
                    <a:lumMod val="75000"/>
                  </a:schemeClr>
                </a:solidFill>
              </a:rPr>
              <a:t>TRABAJADORES FIJOS </a:t>
            </a:r>
            <a:r>
              <a:rPr lang="es-ES" sz="1500" b="1" dirty="0" smtClean="0">
                <a:solidFill>
                  <a:schemeClr val="accent1">
                    <a:lumMod val="75000"/>
                  </a:schemeClr>
                </a:solidFill>
              </a:rPr>
              <a:t>DISCONTINUOS: SÍNTESIS para la gestión de las prestaciones ERTE o FD por las empresas.</a:t>
            </a:r>
            <a:endParaRPr lang="es-ES" sz="1500" b="1" dirty="0">
              <a:solidFill>
                <a:schemeClr val="accent1">
                  <a:lumMod val="75000"/>
                </a:schemeClr>
              </a:solidFill>
            </a:endParaRPr>
          </a:p>
          <a:p>
            <a:pPr marL="449263" indent="-449263">
              <a:spcBef>
                <a:spcPts val="300"/>
              </a:spcBef>
              <a:buFontTx/>
              <a:buAutoNum type="arabicPeriod"/>
            </a:pPr>
            <a:r>
              <a:rPr lang="es-ES" sz="1500" b="1" dirty="0" smtClean="0">
                <a:solidFill>
                  <a:schemeClr val="accent1">
                    <a:lumMod val="75000"/>
                  </a:schemeClr>
                </a:solidFill>
              </a:rPr>
              <a:t>IT</a:t>
            </a:r>
            <a:r>
              <a:rPr lang="es-ES" sz="1500" b="1" dirty="0">
                <a:solidFill>
                  <a:schemeClr val="accent1">
                    <a:lumMod val="75000"/>
                  </a:schemeClr>
                </a:solidFill>
              </a:rPr>
              <a:t>: ¿Quién abona y cómo se comunica la baja médica durante el ERTE?</a:t>
            </a:r>
            <a:endParaRPr lang="es-ES_tradnl" sz="1500" b="1" dirty="0">
              <a:solidFill>
                <a:schemeClr val="accent1">
                  <a:lumMod val="75000"/>
                </a:schemeClr>
              </a:solidFill>
            </a:endParaRPr>
          </a:p>
          <a:p>
            <a:pPr marL="449263" indent="-449263">
              <a:spcBef>
                <a:spcPts val="300"/>
              </a:spcBef>
              <a:buFontTx/>
              <a:buAutoNum type="arabicPeriod"/>
            </a:pPr>
            <a:r>
              <a:rPr lang="es-ES" sz="1500" b="1" dirty="0">
                <a:solidFill>
                  <a:schemeClr val="accent1">
                    <a:lumMod val="75000"/>
                  </a:schemeClr>
                </a:solidFill>
              </a:rPr>
              <a:t>IT: Información al SEPE por parte del trabajador que cae en baja médica.</a:t>
            </a:r>
          </a:p>
          <a:p>
            <a:pPr marL="449263" indent="-449263">
              <a:spcBef>
                <a:spcPts val="300"/>
              </a:spcBef>
              <a:buFontTx/>
              <a:buAutoNum type="arabicPeriod"/>
            </a:pPr>
            <a:r>
              <a:rPr lang="es-ES" sz="1500" b="1" dirty="0">
                <a:solidFill>
                  <a:schemeClr val="accent1">
                    <a:lumMod val="75000"/>
                  </a:schemeClr>
                </a:solidFill>
              </a:rPr>
              <a:t>BAJA de la prestación ERTE: cómo comunicar el fin del cobro de la prestación.</a:t>
            </a:r>
          </a:p>
          <a:p>
            <a:pPr marL="449263" indent="-449263">
              <a:spcBef>
                <a:spcPts val="300"/>
              </a:spcBef>
              <a:buFontTx/>
              <a:buAutoNum type="arabicPeriod"/>
            </a:pPr>
            <a:r>
              <a:rPr lang="es-ES" sz="1500" b="1" dirty="0">
                <a:solidFill>
                  <a:schemeClr val="accent1">
                    <a:lumMod val="75000"/>
                  </a:schemeClr>
                </a:solidFill>
              </a:rPr>
              <a:t>BAJA de la prestación ERTE: otras causas distintas de la reincorporación a la actividad.</a:t>
            </a:r>
          </a:p>
          <a:p>
            <a:pPr marL="449263" indent="-449263">
              <a:spcBef>
                <a:spcPts val="300"/>
              </a:spcBef>
              <a:buFontTx/>
              <a:buAutoNum type="arabicPeriod"/>
            </a:pPr>
            <a:r>
              <a:rPr lang="es-ES" sz="1500" b="1" dirty="0">
                <a:solidFill>
                  <a:schemeClr val="accent1">
                    <a:lumMod val="75000"/>
                  </a:schemeClr>
                </a:solidFill>
              </a:rPr>
              <a:t>BAJAS en la prestación ERTE COVID-19 – ejemplos de cómo comunicar la </a:t>
            </a:r>
            <a:r>
              <a:rPr lang="es-ES" sz="1500" b="1" dirty="0" smtClean="0">
                <a:solidFill>
                  <a:schemeClr val="accent1">
                    <a:lumMod val="75000"/>
                  </a:schemeClr>
                </a:solidFill>
              </a:rPr>
              <a:t>baja.</a:t>
            </a:r>
            <a:endParaRPr lang="es-ES" sz="1500" b="1" dirty="0">
              <a:solidFill>
                <a:schemeClr val="accent1">
                  <a:lumMod val="75000"/>
                </a:schemeClr>
              </a:solidFill>
            </a:endParaRPr>
          </a:p>
          <a:p>
            <a:pPr marL="449263" indent="-449263">
              <a:spcBef>
                <a:spcPts val="300"/>
              </a:spcBef>
              <a:buFontTx/>
              <a:buAutoNum type="arabicPeriod"/>
            </a:pPr>
            <a:r>
              <a:rPr lang="es-ES_tradnl" sz="1500" b="1" dirty="0">
                <a:solidFill>
                  <a:schemeClr val="accent1">
                    <a:lumMod val="75000"/>
                  </a:schemeClr>
                </a:solidFill>
              </a:rPr>
              <a:t>DÍAS FESTIVOS EN EL MES: cómo se comunican y quién los paga.</a:t>
            </a:r>
          </a:p>
          <a:p>
            <a:pPr marL="449263" lvl="0" indent="-449263">
              <a:spcBef>
                <a:spcPts val="300"/>
              </a:spcBef>
              <a:buFontTx/>
              <a:buAutoNum type="arabicPeriod"/>
            </a:pPr>
            <a:r>
              <a:rPr lang="es-ES" sz="1500" b="1" dirty="0">
                <a:solidFill>
                  <a:schemeClr val="accent1">
                    <a:lumMod val="75000"/>
                  </a:schemeClr>
                </a:solidFill>
              </a:rPr>
              <a:t>Prestaciones ERTE COVID-19 RDL 11/2021: continuidad de las prestaciones extraordinarias.</a:t>
            </a:r>
            <a:r>
              <a:rPr lang="es-ES_tradnl" sz="1500" b="1" dirty="0">
                <a:solidFill>
                  <a:schemeClr val="accent1">
                    <a:lumMod val="75000"/>
                  </a:schemeClr>
                </a:solidFill>
              </a:rPr>
              <a:t> </a:t>
            </a:r>
          </a:p>
          <a:p>
            <a:pPr marL="449263" indent="-449263">
              <a:spcBef>
                <a:spcPts val="300"/>
              </a:spcBef>
              <a:buFontTx/>
              <a:buAutoNum type="arabicPeriod"/>
            </a:pPr>
            <a:r>
              <a:rPr lang="es-ES" sz="1500" b="1" dirty="0">
                <a:solidFill>
                  <a:schemeClr val="accent1">
                    <a:lumMod val="75000"/>
                  </a:schemeClr>
                </a:solidFill>
              </a:rPr>
              <a:t>Prestaciones ERTE COVID-19 RDL 11/2021: diferencias de procedimiento ERTE FM y ETOP.</a:t>
            </a:r>
          </a:p>
          <a:p>
            <a:pPr marL="449263" indent="-449263">
              <a:spcBef>
                <a:spcPts val="300"/>
              </a:spcBef>
              <a:buFontTx/>
              <a:buAutoNum type="arabicPeriod"/>
            </a:pPr>
            <a:r>
              <a:rPr lang="es-ES" sz="1500" b="1" dirty="0">
                <a:solidFill>
                  <a:schemeClr val="accent1">
                    <a:lumMod val="75000"/>
                  </a:schemeClr>
                </a:solidFill>
              </a:rPr>
              <a:t>Prestaciones ERTE COVID-19 RDL 11/2021: comunicaciones para ERTE ETOP prorrogados.</a:t>
            </a:r>
          </a:p>
          <a:p>
            <a:pPr marL="449263" lvl="0" indent="-449263">
              <a:spcBef>
                <a:spcPts val="300"/>
              </a:spcBef>
              <a:buFontTx/>
              <a:buAutoNum type="arabicPeriod"/>
            </a:pPr>
            <a:r>
              <a:rPr lang="es-ES" sz="1500" b="1" dirty="0">
                <a:solidFill>
                  <a:schemeClr val="accent1">
                    <a:lumMod val="75000"/>
                  </a:schemeClr>
                </a:solidFill>
              </a:rPr>
              <a:t>Prestaciones ERTE COVID-19 RDL 11/2021: nuevos ERTE ETOP tras ERTE FM.</a:t>
            </a:r>
          </a:p>
          <a:p>
            <a:pPr marL="449263" indent="-449263">
              <a:spcBef>
                <a:spcPts val="300"/>
              </a:spcBef>
              <a:buFontTx/>
              <a:buAutoNum type="arabicPeriod"/>
            </a:pPr>
            <a:r>
              <a:rPr lang="es-ES" sz="1500" b="1" dirty="0">
                <a:solidFill>
                  <a:schemeClr val="accent1">
                    <a:lumMod val="75000"/>
                  </a:schemeClr>
                </a:solidFill>
              </a:rPr>
              <a:t>Prestaciones ERTE COVID-19 RDL 11/2021: ERTE de limitación o impedimento tras ERTE FM.</a:t>
            </a:r>
          </a:p>
          <a:p>
            <a:pPr marL="449263" lvl="0" indent="-449263">
              <a:spcBef>
                <a:spcPts val="300"/>
              </a:spcBef>
              <a:buFontTx/>
              <a:buAutoNum type="arabicPeriod"/>
            </a:pPr>
            <a:r>
              <a:rPr lang="es-ES" sz="1500" b="1" dirty="0">
                <a:solidFill>
                  <a:schemeClr val="accent1">
                    <a:lumMod val="75000"/>
                  </a:schemeClr>
                </a:solidFill>
              </a:rPr>
              <a:t>Prestaciones ERTE COVID-19 RDL 11/2021: casos de remisión de la solicitud colectiva.</a:t>
            </a:r>
          </a:p>
          <a:p>
            <a:pPr marL="449263" indent="-449263">
              <a:spcBef>
                <a:spcPts val="300"/>
              </a:spcBef>
              <a:buFontTx/>
              <a:buAutoNum type="arabicPeriod"/>
            </a:pPr>
            <a:r>
              <a:rPr lang="es-ES" sz="1500" b="1" dirty="0">
                <a:solidFill>
                  <a:schemeClr val="accent1">
                    <a:lumMod val="75000"/>
                  </a:schemeClr>
                </a:solidFill>
              </a:rPr>
              <a:t>Prestaciones ERTE COVID-19 RDL 11/2021: contenido y remisión de ficheros XML.</a:t>
            </a:r>
          </a:p>
          <a:p>
            <a:pPr marL="449263" lvl="0" indent="-449263">
              <a:spcBef>
                <a:spcPts val="300"/>
              </a:spcBef>
              <a:buFontTx/>
              <a:buAutoNum type="arabicPeriod"/>
            </a:pPr>
            <a:r>
              <a:rPr lang="es-ES" sz="1500" b="1" dirty="0">
                <a:solidFill>
                  <a:schemeClr val="accent1">
                    <a:lumMod val="75000"/>
                  </a:schemeClr>
                </a:solidFill>
              </a:rPr>
              <a:t>Prestaciones ERTE COVID-19 RDL 11/2021: observaciones sobre los ficheros </a:t>
            </a:r>
            <a:r>
              <a:rPr lang="es-ES" sz="1500" b="1" dirty="0" smtClean="0">
                <a:solidFill>
                  <a:schemeClr val="accent1">
                    <a:lumMod val="75000"/>
                  </a:schemeClr>
                </a:solidFill>
              </a:rPr>
              <a:t>XML.</a:t>
            </a:r>
            <a:endParaRPr lang="es-ES_tradnl" sz="1500" b="1" dirty="0">
              <a:solidFill>
                <a:schemeClr val="accent1">
                  <a:lumMod val="75000"/>
                </a:schemeClr>
              </a:solidFill>
            </a:endParaRPr>
          </a:p>
          <a:p>
            <a:pPr marL="361950" indent="-361950">
              <a:spcBef>
                <a:spcPts val="300"/>
              </a:spcBef>
              <a:buFontTx/>
              <a:buAutoNum type="arabicPeriod"/>
            </a:pPr>
            <a:endParaRPr lang="es-ES_tradnl" sz="1500" b="1" dirty="0">
              <a:solidFill>
                <a:schemeClr val="accent1">
                  <a:lumMod val="75000"/>
                </a:schemeClr>
              </a:solidFill>
            </a:endParaRPr>
          </a:p>
          <a:p>
            <a:pPr marL="361950" lvl="0" indent="-361950">
              <a:spcBef>
                <a:spcPts val="300"/>
              </a:spcBef>
              <a:buFontTx/>
              <a:buAutoNum type="arabicPeriod"/>
            </a:pPr>
            <a:endParaRPr lang="es-ES_tradnl" sz="1500" b="1" dirty="0">
              <a:solidFill>
                <a:schemeClr val="accent1">
                  <a:lumMod val="75000"/>
                </a:schemeClr>
              </a:solidFill>
            </a:endParaRPr>
          </a:p>
          <a:p>
            <a:pPr marL="361950" indent="-361950">
              <a:spcBef>
                <a:spcPts val="300"/>
              </a:spcBef>
              <a:buFontTx/>
              <a:buAutoNum type="arabicPeriod"/>
            </a:pPr>
            <a:endParaRPr lang="es-ES" sz="1500" b="1" dirty="0">
              <a:solidFill>
                <a:schemeClr val="accent1">
                  <a:lumMod val="75000"/>
                </a:schemeClr>
              </a:solidFill>
            </a:endParaRPr>
          </a:p>
          <a:p>
            <a:pPr marL="361950" indent="-361950">
              <a:spcBef>
                <a:spcPts val="300"/>
              </a:spcBef>
              <a:buFontTx/>
              <a:buAutoNum type="arabicPeriod"/>
            </a:pPr>
            <a:endParaRPr lang="es-ES_tradnl" sz="1500" b="1" dirty="0">
              <a:solidFill>
                <a:schemeClr val="accent1">
                  <a:lumMod val="75000"/>
                </a:schemeClr>
              </a:solidFill>
            </a:endParaRPr>
          </a:p>
          <a:p>
            <a:pPr marL="361950" lvl="0" indent="-361950">
              <a:spcBef>
                <a:spcPts val="300"/>
              </a:spcBef>
              <a:buFontTx/>
              <a:buAutoNum type="arabicPeriod"/>
            </a:pPr>
            <a:endParaRPr lang="es-ES" sz="1500" b="1" dirty="0">
              <a:solidFill>
                <a:schemeClr val="accent1">
                  <a:lumMod val="75000"/>
                </a:schemeClr>
              </a:solidFill>
            </a:endParaRPr>
          </a:p>
          <a:p>
            <a:pPr marL="361950" lvl="0" indent="-361950">
              <a:spcBef>
                <a:spcPts val="300"/>
              </a:spcBef>
              <a:buFontTx/>
              <a:buAutoNum type="arabicPeriod"/>
            </a:pPr>
            <a:endParaRPr lang="es-ES_tradnl" sz="1500" b="1" dirty="0">
              <a:solidFill>
                <a:schemeClr val="accent1">
                  <a:lumMod val="75000"/>
                </a:schemeClr>
              </a:solidFill>
            </a:endParaRPr>
          </a:p>
          <a:p>
            <a:pPr marL="361950" indent="-361950">
              <a:spcBef>
                <a:spcPts val="300"/>
              </a:spcBef>
              <a:buFontTx/>
              <a:buAutoNum type="arabicPeriod"/>
            </a:pPr>
            <a:endParaRPr lang="es-ES" sz="1500" b="1" dirty="0">
              <a:solidFill>
                <a:schemeClr val="accent1">
                  <a:lumMod val="75000"/>
                </a:schemeClr>
              </a:solidFill>
            </a:endParaRPr>
          </a:p>
          <a:p>
            <a:pPr marL="361950" indent="-361950">
              <a:spcBef>
                <a:spcPts val="300"/>
              </a:spcBef>
              <a:buFontTx/>
              <a:buAutoNum type="arabicPeriod"/>
            </a:pPr>
            <a:endParaRPr lang="es-ES_tradnl" sz="1500" b="1" dirty="0">
              <a:solidFill>
                <a:schemeClr val="accent1">
                  <a:lumMod val="75000"/>
                </a:schemeClr>
              </a:solidFill>
            </a:endParaRPr>
          </a:p>
          <a:p>
            <a:pPr marL="457200" indent="-457200">
              <a:spcBef>
                <a:spcPts val="300"/>
              </a:spcBef>
              <a:buAutoNum type="arabicPeriod"/>
            </a:pPr>
            <a:endParaRPr lang="es-ES_tradnl" sz="1500" b="1" dirty="0">
              <a:solidFill>
                <a:schemeClr val="accent1">
                  <a:lumMod val="75000"/>
                </a:schemeClr>
              </a:solidFill>
            </a:endParaRPr>
          </a:p>
          <a:p>
            <a:pPr marL="457200" indent="-457200">
              <a:spcBef>
                <a:spcPts val="300"/>
              </a:spcBef>
              <a:buAutoNum type="arabicPeriod"/>
            </a:pPr>
            <a:endParaRPr lang="es-ES_tradnl" sz="1500" b="1" dirty="0">
              <a:solidFill>
                <a:schemeClr val="accent1">
                  <a:lumMod val="75000"/>
                </a:schemeClr>
              </a:solidFill>
            </a:endParaRPr>
          </a:p>
        </p:txBody>
      </p:sp>
    </p:spTree>
    <p:extLst>
      <p:ext uri="{BB962C8B-B14F-4D97-AF65-F5344CB8AC3E}">
        <p14:creationId xmlns:p14="http://schemas.microsoft.com/office/powerpoint/2010/main" val="26638599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26 Conector recto de flecha"/>
          <p:cNvCxnSpPr/>
          <p:nvPr/>
        </p:nvCxnSpPr>
        <p:spPr>
          <a:xfrm flipV="1">
            <a:off x="2261537" y="3637653"/>
            <a:ext cx="330893" cy="439385"/>
          </a:xfrm>
          <a:prstGeom prst="straightConnector1">
            <a:avLst/>
          </a:prstGeom>
          <a:ln w="254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a:off x="2261537" y="4077037"/>
            <a:ext cx="313193" cy="724473"/>
          </a:xfrm>
          <a:prstGeom prst="straightConnector1">
            <a:avLst/>
          </a:prstGeom>
          <a:ln w="254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7" name="6 CuadroTexto"/>
          <p:cNvSpPr txBox="1"/>
          <p:nvPr/>
        </p:nvSpPr>
        <p:spPr>
          <a:xfrm>
            <a:off x="162124" y="1067704"/>
            <a:ext cx="10224304" cy="425741"/>
          </a:xfrm>
          <a:prstGeom prst="rect">
            <a:avLst/>
          </a:prstGeom>
          <a:noFill/>
        </p:spPr>
        <p:txBody>
          <a:bodyPr wrap="square" lIns="116824" tIns="58412" rIns="116824" bIns="58412" rtlCol="0">
            <a:spAutoFit/>
          </a:bodyPr>
          <a:lstStyle/>
          <a:p>
            <a:pPr algn="ctr"/>
            <a:r>
              <a:rPr lang="es-ES" sz="2000" b="1" dirty="0">
                <a:solidFill>
                  <a:schemeClr val="bg2">
                    <a:lumMod val="10000"/>
                  </a:schemeClr>
                </a:solidFill>
              </a:rPr>
              <a:t>¿El trabajador ha tenido actividad durante el mes?  ¿Se le incluyó en un XML anterior?</a:t>
            </a:r>
            <a:endParaRPr lang="es-ES_tradnl" sz="2000" b="1" dirty="0">
              <a:solidFill>
                <a:schemeClr val="bg2">
                  <a:lumMod val="10000"/>
                </a:schemeClr>
              </a:solidFill>
            </a:endParaRPr>
          </a:p>
        </p:txBody>
      </p:sp>
      <p:sp>
        <p:nvSpPr>
          <p:cNvPr id="9" name="8 CuadroTexto"/>
          <p:cNvSpPr txBox="1"/>
          <p:nvPr/>
        </p:nvSpPr>
        <p:spPr>
          <a:xfrm>
            <a:off x="2638469" y="2896165"/>
            <a:ext cx="7795765" cy="1225960"/>
          </a:xfrm>
          <a:prstGeom prst="rect">
            <a:avLst/>
          </a:prstGeom>
          <a:noFill/>
          <a:ln w="6350">
            <a:solidFill>
              <a:schemeClr val="tx1"/>
            </a:solidFill>
          </a:ln>
        </p:spPr>
        <p:txBody>
          <a:bodyPr wrap="square" lIns="116824" tIns="58412" rIns="116824" bIns="58412" rtlCol="0">
            <a:spAutoFit/>
          </a:bodyPr>
          <a:lstStyle/>
          <a:p>
            <a:pPr algn="just"/>
            <a:r>
              <a:rPr lang="es-ES" sz="1200" b="1" dirty="0"/>
              <a:t>Asistente simplificado de la web SEPE</a:t>
            </a:r>
            <a:r>
              <a:rPr lang="es-ES" sz="1200" b="1" dirty="0">
                <a:solidFill>
                  <a:schemeClr val="accent2"/>
                </a:solidFill>
              </a:rPr>
              <a:t>: </a:t>
            </a:r>
          </a:p>
          <a:p>
            <a:pPr algn="just"/>
            <a:r>
              <a:rPr lang="es-ES" sz="1200" b="1" dirty="0">
                <a:solidFill>
                  <a:schemeClr val="accent2"/>
                </a:solidFill>
              </a:rPr>
              <a:t>1 Ir señalando horas no trabajadas y poner “</a:t>
            </a:r>
            <a:r>
              <a:rPr lang="es-ES" sz="1200" b="1" dirty="0">
                <a:solidFill>
                  <a:schemeClr val="accent5">
                    <a:lumMod val="50000"/>
                  </a:schemeClr>
                </a:solidFill>
              </a:rPr>
              <a:t>D</a:t>
            </a:r>
            <a:r>
              <a:rPr lang="es-ES" sz="1200" b="1" dirty="0">
                <a:solidFill>
                  <a:schemeClr val="accent2"/>
                </a:solidFill>
              </a:rPr>
              <a:t>” en días de descanso. Dar a </a:t>
            </a:r>
            <a:r>
              <a:rPr lang="es-ES" sz="1200" b="1" i="1" dirty="0">
                <a:solidFill>
                  <a:schemeClr val="accent5">
                    <a:lumMod val="50000"/>
                  </a:schemeClr>
                </a:solidFill>
              </a:rPr>
              <a:t>Cálculo</a:t>
            </a:r>
            <a:r>
              <a:rPr lang="es-ES" sz="1200" b="1" dirty="0">
                <a:solidFill>
                  <a:schemeClr val="accent5">
                    <a:lumMod val="50000"/>
                  </a:schemeClr>
                </a:solidFill>
              </a:rPr>
              <a:t> </a:t>
            </a:r>
            <a:r>
              <a:rPr lang="es-ES" sz="1200" b="1" dirty="0">
                <a:solidFill>
                  <a:schemeClr val="accent2"/>
                </a:solidFill>
              </a:rPr>
              <a:t>y enviar fichero.</a:t>
            </a:r>
          </a:p>
          <a:p>
            <a:pPr algn="just"/>
            <a:r>
              <a:rPr lang="es-ES" sz="1200" b="1" dirty="0">
                <a:solidFill>
                  <a:schemeClr val="accent2"/>
                </a:solidFill>
              </a:rPr>
              <a:t>2 Ir señalando los días de inactividad con “</a:t>
            </a:r>
            <a:r>
              <a:rPr lang="es-ES" sz="1200" b="1" dirty="0">
                <a:solidFill>
                  <a:schemeClr val="accent5">
                    <a:lumMod val="50000"/>
                  </a:schemeClr>
                </a:solidFill>
              </a:rPr>
              <a:t>X</a:t>
            </a:r>
            <a:r>
              <a:rPr lang="es-ES" sz="1200" b="1" dirty="0">
                <a:solidFill>
                  <a:schemeClr val="accent2"/>
                </a:solidFill>
              </a:rPr>
              <a:t>”  y descansos con “</a:t>
            </a:r>
            <a:r>
              <a:rPr lang="es-ES" sz="1200" b="1" dirty="0">
                <a:solidFill>
                  <a:schemeClr val="accent5">
                    <a:lumMod val="50000"/>
                  </a:schemeClr>
                </a:solidFill>
              </a:rPr>
              <a:t>D</a:t>
            </a:r>
            <a:r>
              <a:rPr lang="es-ES" sz="1200" b="1" dirty="0">
                <a:solidFill>
                  <a:schemeClr val="accent2"/>
                </a:solidFill>
              </a:rPr>
              <a:t>”. Dar a </a:t>
            </a:r>
            <a:r>
              <a:rPr lang="es-ES" sz="1200" b="1" i="1" dirty="0">
                <a:solidFill>
                  <a:schemeClr val="accent5">
                    <a:lumMod val="50000"/>
                  </a:schemeClr>
                </a:solidFill>
              </a:rPr>
              <a:t>Cálculo</a:t>
            </a:r>
            <a:r>
              <a:rPr lang="es-ES" sz="1200" b="1" dirty="0">
                <a:solidFill>
                  <a:schemeClr val="accent2"/>
                </a:solidFill>
              </a:rPr>
              <a:t> y enviar fichero.</a:t>
            </a:r>
          </a:p>
          <a:p>
            <a:pPr algn="just"/>
            <a:r>
              <a:rPr lang="es-ES" sz="1200" b="1" dirty="0">
                <a:solidFill>
                  <a:schemeClr val="accent2"/>
                </a:solidFill>
              </a:rPr>
              <a:t>En ambos casos, en el momento en que el SEPE procese los ficheros, el sistema calculará los días de descanso correspondiente (coeficiente 1,25) para incluirlos en el pago de la prestación.</a:t>
            </a:r>
          </a:p>
          <a:p>
            <a:pPr algn="just"/>
            <a:r>
              <a:rPr lang="es-ES" sz="1200" b="1" dirty="0">
                <a:solidFill>
                  <a:schemeClr val="accent2"/>
                </a:solidFill>
              </a:rPr>
              <a:t>Se recomienda no utilizar este asistente si se hace cálculo DAE (días de actividad equivalente).</a:t>
            </a:r>
          </a:p>
        </p:txBody>
      </p:sp>
      <p:sp>
        <p:nvSpPr>
          <p:cNvPr id="11" name="10 CuadroTexto"/>
          <p:cNvSpPr txBox="1"/>
          <p:nvPr/>
        </p:nvSpPr>
        <p:spPr>
          <a:xfrm>
            <a:off x="2652002" y="1493445"/>
            <a:ext cx="7782233" cy="487297"/>
          </a:xfrm>
          <a:prstGeom prst="rect">
            <a:avLst/>
          </a:prstGeom>
          <a:noFill/>
          <a:ln w="6350">
            <a:solidFill>
              <a:schemeClr val="tx1"/>
            </a:solidFill>
          </a:ln>
        </p:spPr>
        <p:txBody>
          <a:bodyPr wrap="square" lIns="116824" tIns="58412" rIns="116824" bIns="58412" rtlCol="0">
            <a:spAutoFit/>
          </a:bodyPr>
          <a:lstStyle/>
          <a:p>
            <a:pPr algn="just"/>
            <a:r>
              <a:rPr lang="es-ES" sz="1200" b="1" dirty="0">
                <a:solidFill>
                  <a:schemeClr val="accent5">
                    <a:lumMod val="50000"/>
                  </a:schemeClr>
                </a:solidFill>
              </a:rPr>
              <a:t>NO </a:t>
            </a:r>
            <a:r>
              <a:rPr lang="es-ES" sz="1200" b="1" dirty="0">
                <a:solidFill>
                  <a:schemeClr val="accent2"/>
                </a:solidFill>
              </a:rPr>
              <a:t>se le incluyó en un XML anterior (contando a partir de octubre de 2020) no se le debe incluir en el XML, mientras mantenga dicha situación de inactividad.</a:t>
            </a:r>
          </a:p>
        </p:txBody>
      </p:sp>
      <p:sp>
        <p:nvSpPr>
          <p:cNvPr id="12" name="11 CuadroTexto"/>
          <p:cNvSpPr txBox="1"/>
          <p:nvPr/>
        </p:nvSpPr>
        <p:spPr>
          <a:xfrm>
            <a:off x="2652002" y="2141206"/>
            <a:ext cx="7782233" cy="487297"/>
          </a:xfrm>
          <a:prstGeom prst="rect">
            <a:avLst/>
          </a:prstGeom>
          <a:noFill/>
          <a:ln w="6350">
            <a:solidFill>
              <a:schemeClr val="tx1"/>
            </a:solidFill>
          </a:ln>
        </p:spPr>
        <p:txBody>
          <a:bodyPr wrap="square" lIns="116824" tIns="58412" rIns="116824" bIns="58412" rtlCol="0">
            <a:spAutoFit/>
          </a:bodyPr>
          <a:lstStyle/>
          <a:p>
            <a:pPr algn="just"/>
            <a:r>
              <a:rPr lang="es-ES" sz="1200" b="1" dirty="0">
                <a:solidFill>
                  <a:schemeClr val="accent5">
                    <a:lumMod val="50000"/>
                  </a:schemeClr>
                </a:solidFill>
              </a:rPr>
              <a:t>SÍ</a:t>
            </a:r>
            <a:r>
              <a:rPr lang="es-ES" sz="1200" b="1" dirty="0">
                <a:solidFill>
                  <a:schemeClr val="accent2"/>
                </a:solidFill>
              </a:rPr>
              <a:t> se le incluyó en un XML anterior (a partir de octubre 2020): se debe seguir enviando el fichero, indicando, al no haber actividad, todo el mes con el código </a:t>
            </a:r>
            <a:r>
              <a:rPr lang="es-ES" sz="1200" b="1" dirty="0">
                <a:solidFill>
                  <a:schemeClr val="accent5">
                    <a:lumMod val="50000"/>
                  </a:schemeClr>
                </a:solidFill>
              </a:rPr>
              <a:t>01</a:t>
            </a:r>
            <a:r>
              <a:rPr lang="es-ES" sz="1200" b="1" dirty="0">
                <a:solidFill>
                  <a:schemeClr val="accent2"/>
                </a:solidFill>
              </a:rPr>
              <a:t>.</a:t>
            </a:r>
            <a:endParaRPr lang="es-ES" sz="1200" dirty="0">
              <a:solidFill>
                <a:schemeClr val="accent2"/>
              </a:solidFill>
            </a:endParaRPr>
          </a:p>
        </p:txBody>
      </p:sp>
      <p:cxnSp>
        <p:nvCxnSpPr>
          <p:cNvPr id="20" name="19 Conector recto de flecha"/>
          <p:cNvCxnSpPr/>
          <p:nvPr/>
        </p:nvCxnSpPr>
        <p:spPr>
          <a:xfrm>
            <a:off x="2252182" y="2101594"/>
            <a:ext cx="336062" cy="257632"/>
          </a:xfrm>
          <a:prstGeom prst="straightConnector1">
            <a:avLst/>
          </a:prstGeom>
          <a:ln w="254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12 CuadroTexto"/>
          <p:cNvSpPr txBox="1"/>
          <p:nvPr/>
        </p:nvSpPr>
        <p:spPr>
          <a:xfrm>
            <a:off x="2638469" y="4214337"/>
            <a:ext cx="7795766" cy="2518622"/>
          </a:xfrm>
          <a:prstGeom prst="rect">
            <a:avLst/>
          </a:prstGeom>
          <a:noFill/>
          <a:ln w="6350">
            <a:solidFill>
              <a:schemeClr val="tx1"/>
            </a:solidFill>
          </a:ln>
        </p:spPr>
        <p:txBody>
          <a:bodyPr wrap="square" lIns="116824" tIns="58412" rIns="116824" bIns="58412" rtlCol="0">
            <a:spAutoFit/>
          </a:bodyPr>
          <a:lstStyle/>
          <a:p>
            <a:pPr algn="just"/>
            <a:r>
              <a:rPr lang="es-ES" sz="1200" b="1" dirty="0"/>
              <a:t>Asistente de la aplicación certific@2 </a:t>
            </a:r>
            <a:r>
              <a:rPr lang="es-ES" sz="1200" dirty="0"/>
              <a:t>(utilizar este asistente si se comunican vacaciones o IT en el mes) </a:t>
            </a:r>
            <a:r>
              <a:rPr lang="es-ES" sz="1200" b="1" dirty="0"/>
              <a:t>:</a:t>
            </a:r>
          </a:p>
          <a:p>
            <a:pPr marL="292059" indent="-292059" algn="just">
              <a:buFont typeface="+mj-lt"/>
              <a:buAutoNum type="arabicPeriod"/>
            </a:pPr>
            <a:r>
              <a:rPr lang="es-ES" sz="1200" b="1" dirty="0">
                <a:solidFill>
                  <a:schemeClr val="accent2"/>
                </a:solidFill>
              </a:rPr>
              <a:t>Cálculo DAE (número de horas totales trabajadas en el mes/número de horas de jornada diaria del trabajador previa al ERTE). Opciones:</a:t>
            </a:r>
          </a:p>
          <a:p>
            <a:pPr marL="683501" lvl="1" indent="-334652" algn="just">
              <a:tabLst>
                <a:tab pos="683501" algn="l"/>
              </a:tabLst>
            </a:pPr>
            <a:r>
              <a:rPr lang="es-ES" sz="1200" b="1" dirty="0">
                <a:solidFill>
                  <a:schemeClr val="accent2"/>
                </a:solidFill>
              </a:rPr>
              <a:t>1.1 DAE x 1,25 (descansos).- se marcarán con código </a:t>
            </a:r>
            <a:r>
              <a:rPr lang="es-ES" sz="1200" b="1" dirty="0">
                <a:solidFill>
                  <a:schemeClr val="accent5">
                    <a:lumMod val="50000"/>
                  </a:schemeClr>
                </a:solidFill>
              </a:rPr>
              <a:t>03</a:t>
            </a:r>
            <a:r>
              <a:rPr lang="es-ES" sz="1200" b="1" dirty="0">
                <a:solidFill>
                  <a:schemeClr val="accent2"/>
                </a:solidFill>
              </a:rPr>
              <a:t> (días de actividad) en un solo intervalo seguidos, preferentemente al final de mes. El resto de días se marcarán con </a:t>
            </a:r>
            <a:r>
              <a:rPr lang="es-ES" sz="1200" b="1" dirty="0">
                <a:solidFill>
                  <a:schemeClr val="accent5">
                    <a:lumMod val="50000"/>
                  </a:schemeClr>
                </a:solidFill>
              </a:rPr>
              <a:t>01</a:t>
            </a:r>
            <a:r>
              <a:rPr lang="es-ES" sz="1200" b="1" dirty="0">
                <a:solidFill>
                  <a:schemeClr val="accent2"/>
                </a:solidFill>
              </a:rPr>
              <a:t> (inactividad). Se indica coeficiente 1 en lugar de 1,25 en el asistente en Excel de certific@2, dado que ya están calculados los días de descanso.</a:t>
            </a:r>
          </a:p>
          <a:p>
            <a:pPr marL="683501" indent="-334652" algn="just">
              <a:tabLst>
                <a:tab pos="683501" algn="l"/>
              </a:tabLst>
            </a:pPr>
            <a:r>
              <a:rPr lang="es-ES" sz="1200" b="1" dirty="0">
                <a:solidFill>
                  <a:schemeClr val="accent2"/>
                </a:solidFill>
              </a:rPr>
              <a:t>1.2 DAE. Se marcan los días de descanso con </a:t>
            </a:r>
            <a:r>
              <a:rPr lang="es-ES" sz="1200" b="1" dirty="0">
                <a:solidFill>
                  <a:schemeClr val="accent5">
                    <a:lumMod val="50000"/>
                  </a:schemeClr>
                </a:solidFill>
              </a:rPr>
              <a:t>05</a:t>
            </a:r>
            <a:r>
              <a:rPr lang="es-ES" sz="1200" b="1" dirty="0">
                <a:solidFill>
                  <a:schemeClr val="accent2"/>
                </a:solidFill>
              </a:rPr>
              <a:t>, los días de actividad con </a:t>
            </a:r>
            <a:r>
              <a:rPr lang="es-ES" sz="1200" b="1" dirty="0">
                <a:solidFill>
                  <a:schemeClr val="accent5">
                    <a:lumMod val="50000"/>
                  </a:schemeClr>
                </a:solidFill>
              </a:rPr>
              <a:t>03</a:t>
            </a:r>
            <a:r>
              <a:rPr lang="es-ES" sz="1200" b="1" dirty="0">
                <a:solidFill>
                  <a:schemeClr val="accent2"/>
                </a:solidFill>
              </a:rPr>
              <a:t> y los de inactividad con </a:t>
            </a:r>
            <a:r>
              <a:rPr lang="es-ES" sz="1200" b="1" dirty="0">
                <a:solidFill>
                  <a:schemeClr val="accent5">
                    <a:lumMod val="50000"/>
                  </a:schemeClr>
                </a:solidFill>
              </a:rPr>
              <a:t>01</a:t>
            </a:r>
            <a:r>
              <a:rPr lang="es-ES" sz="1200" b="1" dirty="0">
                <a:solidFill>
                  <a:schemeClr val="accent2"/>
                </a:solidFill>
              </a:rPr>
              <a:t>. Se indica coeficiente 1,25, para que el sistema calcule los días de descanso a pagar.</a:t>
            </a:r>
          </a:p>
          <a:p>
            <a:pPr marL="292059" indent="-292059" algn="just">
              <a:buFont typeface="+mj-lt"/>
              <a:buAutoNum type="arabicPeriod" startAt="2"/>
            </a:pPr>
            <a:r>
              <a:rPr lang="es-ES" sz="1200" b="1" dirty="0">
                <a:solidFill>
                  <a:schemeClr val="accent2"/>
                </a:solidFill>
              </a:rPr>
              <a:t>Porcentaje de reducción constante o fijo.- se calculan los días en proporción al porcentaje de actividad en el mes. Se marcan con el código </a:t>
            </a:r>
            <a:r>
              <a:rPr lang="es-ES" sz="1200" b="1" dirty="0">
                <a:solidFill>
                  <a:schemeClr val="accent5">
                    <a:lumMod val="50000"/>
                  </a:schemeClr>
                </a:solidFill>
              </a:rPr>
              <a:t>03 </a:t>
            </a:r>
            <a:r>
              <a:rPr lang="es-ES" sz="1200" b="1" dirty="0">
                <a:solidFill>
                  <a:schemeClr val="accent2"/>
                </a:solidFill>
              </a:rPr>
              <a:t>en un solo intervalo al final de mes y el resto de días con el código </a:t>
            </a:r>
            <a:r>
              <a:rPr lang="es-ES" sz="1200" b="1" dirty="0">
                <a:solidFill>
                  <a:schemeClr val="accent5">
                    <a:lumMod val="50000"/>
                  </a:schemeClr>
                </a:solidFill>
              </a:rPr>
              <a:t>01</a:t>
            </a:r>
            <a:r>
              <a:rPr lang="es-ES" sz="1200" b="1" dirty="0">
                <a:solidFill>
                  <a:schemeClr val="accent2"/>
                </a:solidFill>
              </a:rPr>
              <a:t>. Se marca el coeficiente 1 (ya están los descansos incluidos en el cálculo)</a:t>
            </a:r>
          </a:p>
          <a:p>
            <a:pPr marL="292059" indent="-292059" algn="just">
              <a:buFont typeface="+mj-lt"/>
              <a:buAutoNum type="arabicPeriod" startAt="2"/>
            </a:pPr>
            <a:r>
              <a:rPr lang="es-ES" sz="1200" b="1" dirty="0">
                <a:solidFill>
                  <a:schemeClr val="accent2"/>
                </a:solidFill>
              </a:rPr>
              <a:t>Días reales de actividad a la jornada habitual.- se marcan los días de descanso con </a:t>
            </a:r>
            <a:r>
              <a:rPr lang="es-ES" sz="1200" b="1" dirty="0">
                <a:solidFill>
                  <a:schemeClr val="accent5">
                    <a:lumMod val="50000"/>
                  </a:schemeClr>
                </a:solidFill>
              </a:rPr>
              <a:t>05, </a:t>
            </a:r>
            <a:r>
              <a:rPr lang="es-ES" sz="1200" b="1" dirty="0">
                <a:solidFill>
                  <a:schemeClr val="accent2"/>
                </a:solidFill>
              </a:rPr>
              <a:t>los trabajados con </a:t>
            </a:r>
            <a:r>
              <a:rPr lang="es-ES" sz="1200" b="1" dirty="0">
                <a:solidFill>
                  <a:schemeClr val="accent5">
                    <a:lumMod val="50000"/>
                  </a:schemeClr>
                </a:solidFill>
              </a:rPr>
              <a:t>03</a:t>
            </a:r>
            <a:r>
              <a:rPr lang="es-ES" sz="1200" b="1" dirty="0">
                <a:solidFill>
                  <a:schemeClr val="accent2"/>
                </a:solidFill>
              </a:rPr>
              <a:t> y los de inactividad con </a:t>
            </a:r>
            <a:r>
              <a:rPr lang="es-ES" sz="1200" b="1" dirty="0">
                <a:solidFill>
                  <a:schemeClr val="accent5">
                    <a:lumMod val="50000"/>
                  </a:schemeClr>
                </a:solidFill>
              </a:rPr>
              <a:t>01</a:t>
            </a:r>
            <a:r>
              <a:rPr lang="es-ES" sz="1200" b="1" dirty="0">
                <a:solidFill>
                  <a:schemeClr val="accent2"/>
                </a:solidFill>
              </a:rPr>
              <a:t>. Se marca coeficiente 1,25 para el pago de descansos.</a:t>
            </a:r>
          </a:p>
        </p:txBody>
      </p:sp>
      <p:sp>
        <p:nvSpPr>
          <p:cNvPr id="10" name="9 CuadroTexto"/>
          <p:cNvSpPr txBox="1"/>
          <p:nvPr/>
        </p:nvSpPr>
        <p:spPr>
          <a:xfrm>
            <a:off x="170089" y="2896165"/>
            <a:ext cx="2113616" cy="3811284"/>
          </a:xfrm>
          <a:prstGeom prst="rect">
            <a:avLst/>
          </a:prstGeom>
          <a:solidFill>
            <a:schemeClr val="bg1"/>
          </a:solidFill>
          <a:ln w="6350">
            <a:solidFill>
              <a:schemeClr val="tx1"/>
            </a:solidFill>
          </a:ln>
        </p:spPr>
        <p:txBody>
          <a:bodyPr wrap="square" lIns="116824" tIns="58412" rIns="116824" bIns="58412" rtlCol="0">
            <a:spAutoFit/>
          </a:bodyPr>
          <a:lstStyle/>
          <a:p>
            <a:pPr algn="ctr"/>
            <a:endParaRPr lang="es-ES" sz="1400" b="1" dirty="0">
              <a:solidFill>
                <a:schemeClr val="accent2"/>
              </a:solidFill>
            </a:endParaRPr>
          </a:p>
          <a:p>
            <a:pPr algn="ctr"/>
            <a:endParaRPr lang="es-ES" sz="1800" b="1" dirty="0">
              <a:solidFill>
                <a:schemeClr val="accent2"/>
              </a:solidFill>
            </a:endParaRPr>
          </a:p>
          <a:p>
            <a:pPr algn="ctr"/>
            <a:r>
              <a:rPr lang="es-ES" sz="1800" b="1" dirty="0">
                <a:solidFill>
                  <a:schemeClr val="accent2"/>
                </a:solidFill>
              </a:rPr>
              <a:t>Si el trabajador </a:t>
            </a:r>
            <a:r>
              <a:rPr lang="es-ES" sz="1800" b="1" dirty="0"/>
              <a:t>SÍ</a:t>
            </a:r>
            <a:r>
              <a:rPr lang="es-ES" sz="1800" b="1" dirty="0">
                <a:solidFill>
                  <a:schemeClr val="accent2"/>
                </a:solidFill>
              </a:rPr>
              <a:t> ha tenido actividad durante el mes </a:t>
            </a:r>
          </a:p>
          <a:p>
            <a:pPr algn="ctr"/>
            <a:r>
              <a:rPr lang="es-ES" sz="1800" b="1" dirty="0">
                <a:solidFill>
                  <a:schemeClr val="accent2"/>
                </a:solidFill>
              </a:rPr>
              <a:t>es obligatorio enviar el fichero XML informando la actividad.</a:t>
            </a:r>
          </a:p>
          <a:p>
            <a:pPr algn="ctr"/>
            <a:endParaRPr lang="es-ES" sz="1800" b="1" dirty="0">
              <a:solidFill>
                <a:schemeClr val="accent2"/>
              </a:solidFill>
            </a:endParaRPr>
          </a:p>
          <a:p>
            <a:pPr algn="ctr"/>
            <a:r>
              <a:rPr lang="es-ES" sz="1800" b="1" dirty="0">
                <a:solidFill>
                  <a:schemeClr val="accent2"/>
                </a:solidFill>
              </a:rPr>
              <a:t>Posibles vías de cumplimentación:</a:t>
            </a:r>
          </a:p>
          <a:p>
            <a:pPr algn="ctr"/>
            <a:endParaRPr lang="es-ES" sz="1400" b="1" dirty="0">
              <a:solidFill>
                <a:schemeClr val="accent2"/>
              </a:solidFill>
            </a:endParaRPr>
          </a:p>
          <a:p>
            <a:pPr algn="ctr"/>
            <a:endParaRPr lang="es-ES" sz="1400" b="1" dirty="0">
              <a:solidFill>
                <a:schemeClr val="accent2"/>
              </a:solidFill>
            </a:endParaRPr>
          </a:p>
        </p:txBody>
      </p:sp>
      <p:sp>
        <p:nvSpPr>
          <p:cNvPr id="8" name="7 CuadroTexto"/>
          <p:cNvSpPr txBox="1"/>
          <p:nvPr/>
        </p:nvSpPr>
        <p:spPr>
          <a:xfrm>
            <a:off x="170089" y="1493445"/>
            <a:ext cx="2125553" cy="1225960"/>
          </a:xfrm>
          <a:prstGeom prst="rect">
            <a:avLst/>
          </a:prstGeom>
          <a:solidFill>
            <a:schemeClr val="bg1"/>
          </a:solidFill>
          <a:ln w="6350">
            <a:solidFill>
              <a:schemeClr val="tx1"/>
            </a:solidFill>
          </a:ln>
        </p:spPr>
        <p:txBody>
          <a:bodyPr wrap="square" lIns="116824" tIns="58412" rIns="116824" bIns="58412" rtlCol="0">
            <a:spAutoFit/>
          </a:bodyPr>
          <a:lstStyle/>
          <a:p>
            <a:r>
              <a:rPr lang="es-ES" sz="1800" b="1" dirty="0">
                <a:solidFill>
                  <a:schemeClr val="accent2"/>
                </a:solidFill>
              </a:rPr>
              <a:t>Si el trabajador </a:t>
            </a:r>
            <a:r>
              <a:rPr lang="es-ES" sz="1800" b="1" dirty="0"/>
              <a:t>NO</a:t>
            </a:r>
            <a:r>
              <a:rPr lang="es-ES" sz="1800" b="1" dirty="0">
                <a:solidFill>
                  <a:schemeClr val="accent2"/>
                </a:solidFill>
              </a:rPr>
              <a:t> ha realizado actividad alguna durante el mes.</a:t>
            </a:r>
            <a:endParaRPr lang="es-ES_tradnl" sz="1800" b="1" dirty="0">
              <a:solidFill>
                <a:schemeClr val="accent2"/>
              </a:solidFill>
            </a:endParaRPr>
          </a:p>
        </p:txBody>
      </p:sp>
      <p:sp>
        <p:nvSpPr>
          <p:cNvPr id="18" name="17 CuadroTexto"/>
          <p:cNvSpPr txBox="1"/>
          <p:nvPr/>
        </p:nvSpPr>
        <p:spPr>
          <a:xfrm>
            <a:off x="18108" y="396255"/>
            <a:ext cx="10693400" cy="425741"/>
          </a:xfrm>
          <a:prstGeom prst="rect">
            <a:avLst/>
          </a:prstGeom>
          <a:noFill/>
        </p:spPr>
        <p:txBody>
          <a:bodyPr wrap="square" lIns="116824" tIns="58412" rIns="116824" bIns="58412" rtlCol="0">
            <a:spAutoFit/>
          </a:bodyPr>
          <a:lstStyle/>
          <a:p>
            <a:pPr lvl="0" algn="ctr"/>
            <a:r>
              <a:rPr lang="es-ES" sz="2000" b="1" dirty="0">
                <a:solidFill>
                  <a:prstClr val="white"/>
                </a:solidFill>
              </a:rPr>
              <a:t>1. XML Cuándo comunicar al SEPE periodos de actividad si se percibe prestación ERTE COVID-19</a:t>
            </a:r>
          </a:p>
        </p:txBody>
      </p:sp>
      <p:sp>
        <p:nvSpPr>
          <p:cNvPr id="17" name="2 Marcador de número de diapositiva"/>
          <p:cNvSpPr>
            <a:spLocks noGrp="1"/>
          </p:cNvSpPr>
          <p:nvPr>
            <p:ph type="sldNum" sz="quarter" idx="4"/>
          </p:nvPr>
        </p:nvSpPr>
        <p:spPr>
          <a:xfrm>
            <a:off x="0" y="6930672"/>
            <a:ext cx="642521" cy="402567"/>
          </a:xfrm>
        </p:spPr>
        <p:txBody>
          <a:bodyPr/>
          <a:lstStyle/>
          <a:p>
            <a:fld id="{6CD32176-65D9-4359-8594-D1C589AFA430}" type="slidenum">
              <a:rPr lang="es-ES_tradnl" smtClean="0"/>
              <a:pPr/>
              <a:t>4</a:t>
            </a:fld>
            <a:endParaRPr lang="es-ES_tradnl" dirty="0"/>
          </a:p>
        </p:txBody>
      </p:sp>
      <p:cxnSp>
        <p:nvCxnSpPr>
          <p:cNvPr id="24" name="23 Conector recto de flecha"/>
          <p:cNvCxnSpPr/>
          <p:nvPr/>
        </p:nvCxnSpPr>
        <p:spPr>
          <a:xfrm flipV="1">
            <a:off x="2295642" y="1830230"/>
            <a:ext cx="349594" cy="150512"/>
          </a:xfrm>
          <a:prstGeom prst="straightConnector1">
            <a:avLst/>
          </a:prstGeom>
          <a:ln w="254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5" name="14 CuadroTexto"/>
          <p:cNvSpPr txBox="1"/>
          <p:nvPr/>
        </p:nvSpPr>
        <p:spPr>
          <a:xfrm>
            <a:off x="-306972" y="72545"/>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a:t>
            </a:r>
            <a:r>
              <a:rPr lang="es-ES_tradnl" sz="1400" b="1" dirty="0" smtClean="0">
                <a:solidFill>
                  <a:prstClr val="white"/>
                </a:solidFill>
              </a:rPr>
              <a:t>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2" name="1 CuadroTexto"/>
          <p:cNvSpPr txBox="1"/>
          <p:nvPr/>
        </p:nvSpPr>
        <p:spPr>
          <a:xfrm>
            <a:off x="679905" y="6763053"/>
            <a:ext cx="2088232" cy="230832"/>
          </a:xfrm>
          <a:prstGeom prst="rect">
            <a:avLst/>
          </a:prstGeom>
          <a:noFill/>
        </p:spPr>
        <p:txBody>
          <a:bodyPr wrap="square" rtlCol="0">
            <a:spAutoFit/>
          </a:bodyPr>
          <a:lstStyle/>
          <a:p>
            <a:r>
              <a:rPr lang="es-ES" sz="900" dirty="0"/>
              <a:t>Contenido actualizado 23/02/2021</a:t>
            </a:r>
            <a:endParaRPr lang="es-ES_tradnl" sz="900" dirty="0"/>
          </a:p>
        </p:txBody>
      </p:sp>
    </p:spTree>
    <p:extLst>
      <p:ext uri="{BB962C8B-B14F-4D97-AF65-F5344CB8AC3E}">
        <p14:creationId xmlns:p14="http://schemas.microsoft.com/office/powerpoint/2010/main" val="34237673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500"/>
                                        <p:tgtEl>
                                          <p:spTgt spid="7"/>
                                        </p:tgtEl>
                                      </p:cBhvr>
                                    </p:animEffect>
                                    <p:anim calcmode="lin" valueType="num">
                                      <p:cBhvr>
                                        <p:cTn id="8" dur="1500" fill="hold"/>
                                        <p:tgtEl>
                                          <p:spTgt spid="7"/>
                                        </p:tgtEl>
                                        <p:attrNameLst>
                                          <p:attrName>ppt_x</p:attrName>
                                        </p:attrNameLst>
                                      </p:cBhvr>
                                      <p:tavLst>
                                        <p:tav tm="0">
                                          <p:val>
                                            <p:strVal val="#ppt_x"/>
                                          </p:val>
                                        </p:tav>
                                        <p:tav tm="100000">
                                          <p:val>
                                            <p:strVal val="#ppt_x"/>
                                          </p:val>
                                        </p:tav>
                                      </p:tavLst>
                                    </p:anim>
                                    <p:anim calcmode="lin" valueType="num">
                                      <p:cBhvr>
                                        <p:cTn id="9" dur="15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22" presetClass="entr" presetSubtype="1" fill="hold" grpId="0" nodeType="afterEffect">
                                  <p:stCondLst>
                                    <p:cond delay="2000"/>
                                  </p:stCondLst>
                                  <p:childTnLst>
                                    <p:set>
                                      <p:cBhvr>
                                        <p:cTn id="12" dur="1" fill="hold">
                                          <p:stCondLst>
                                            <p:cond delay="0"/>
                                          </p:stCondLst>
                                        </p:cTn>
                                        <p:tgtEl>
                                          <p:spTgt spid="8"/>
                                        </p:tgtEl>
                                        <p:attrNameLst>
                                          <p:attrName>style.visibility</p:attrName>
                                        </p:attrNameLst>
                                      </p:cBhvr>
                                      <p:to>
                                        <p:strVal val="visible"/>
                                      </p:to>
                                    </p:set>
                                    <p:animEffect transition="in" filter="wipe(up)">
                                      <p:cBhvr>
                                        <p:cTn id="13" dur="2000"/>
                                        <p:tgtEl>
                                          <p:spTgt spid="8"/>
                                        </p:tgtEl>
                                      </p:cBhvr>
                                    </p:animEffect>
                                  </p:childTnLst>
                                </p:cTn>
                              </p:par>
                            </p:childTnLst>
                          </p:cTn>
                        </p:par>
                        <p:par>
                          <p:cTn id="14" fill="hold">
                            <p:stCondLst>
                              <p:cond delay="5500"/>
                            </p:stCondLst>
                            <p:childTnLst>
                              <p:par>
                                <p:cTn id="15" presetID="1" presetClass="entr" presetSubtype="0" fill="hold" nodeType="afterEffect">
                                  <p:stCondLst>
                                    <p:cond delay="1500"/>
                                  </p:stCondLst>
                                  <p:childTnLst>
                                    <p:set>
                                      <p:cBhvr>
                                        <p:cTn id="16" dur="1" fill="hold">
                                          <p:stCondLst>
                                            <p:cond delay="0"/>
                                          </p:stCondLst>
                                        </p:cTn>
                                        <p:tgtEl>
                                          <p:spTgt spid="24"/>
                                        </p:tgtEl>
                                        <p:attrNameLst>
                                          <p:attrName>style.visibility</p:attrName>
                                        </p:attrNameLst>
                                      </p:cBhvr>
                                      <p:to>
                                        <p:strVal val="visible"/>
                                      </p:to>
                                    </p:set>
                                  </p:childTnLst>
                                </p:cTn>
                              </p:par>
                            </p:childTnLst>
                          </p:cTn>
                        </p:par>
                        <p:par>
                          <p:cTn id="17" fill="hold">
                            <p:stCondLst>
                              <p:cond delay="7000"/>
                            </p:stCondLst>
                            <p:childTnLst>
                              <p:par>
                                <p:cTn id="18" presetID="22" presetClass="entr" presetSubtype="1" fill="hold" grpId="0" nodeType="afterEffect">
                                  <p:stCondLst>
                                    <p:cond delay="2000"/>
                                  </p:stCondLst>
                                  <p:childTnLst>
                                    <p:set>
                                      <p:cBhvr>
                                        <p:cTn id="19" dur="1" fill="hold">
                                          <p:stCondLst>
                                            <p:cond delay="0"/>
                                          </p:stCondLst>
                                        </p:cTn>
                                        <p:tgtEl>
                                          <p:spTgt spid="11"/>
                                        </p:tgtEl>
                                        <p:attrNameLst>
                                          <p:attrName>style.visibility</p:attrName>
                                        </p:attrNameLst>
                                      </p:cBhvr>
                                      <p:to>
                                        <p:strVal val="visible"/>
                                      </p:to>
                                    </p:set>
                                    <p:animEffect transition="in" filter="wipe(up)">
                                      <p:cBhvr>
                                        <p:cTn id="20" dur="2000"/>
                                        <p:tgtEl>
                                          <p:spTgt spid="11"/>
                                        </p:tgtEl>
                                      </p:cBhvr>
                                    </p:animEffect>
                                  </p:childTnLst>
                                </p:cTn>
                              </p:par>
                            </p:childTnLst>
                          </p:cTn>
                        </p:par>
                        <p:par>
                          <p:cTn id="21" fill="hold">
                            <p:stCondLst>
                              <p:cond delay="11000"/>
                            </p:stCondLst>
                            <p:childTnLst>
                              <p:par>
                                <p:cTn id="22" presetID="1" presetClass="entr" presetSubtype="0" fill="hold" nodeType="afterEffect">
                                  <p:stCondLst>
                                    <p:cond delay="1500"/>
                                  </p:stCondLst>
                                  <p:childTnLst>
                                    <p:set>
                                      <p:cBhvr>
                                        <p:cTn id="23" dur="1" fill="hold">
                                          <p:stCondLst>
                                            <p:cond delay="0"/>
                                          </p:stCondLst>
                                        </p:cTn>
                                        <p:tgtEl>
                                          <p:spTgt spid="20"/>
                                        </p:tgtEl>
                                        <p:attrNameLst>
                                          <p:attrName>style.visibility</p:attrName>
                                        </p:attrNameLst>
                                      </p:cBhvr>
                                      <p:to>
                                        <p:strVal val="visible"/>
                                      </p:to>
                                    </p:set>
                                  </p:childTnLst>
                                </p:cTn>
                              </p:par>
                            </p:childTnLst>
                          </p:cTn>
                        </p:par>
                        <p:par>
                          <p:cTn id="24" fill="hold">
                            <p:stCondLst>
                              <p:cond delay="12500"/>
                            </p:stCondLst>
                            <p:childTnLst>
                              <p:par>
                                <p:cTn id="25" presetID="22" presetClass="entr" presetSubtype="1" fill="hold" grpId="0" nodeType="afterEffect">
                                  <p:stCondLst>
                                    <p:cond delay="2000"/>
                                  </p:stCondLst>
                                  <p:childTnLst>
                                    <p:set>
                                      <p:cBhvr>
                                        <p:cTn id="26" dur="1" fill="hold">
                                          <p:stCondLst>
                                            <p:cond delay="0"/>
                                          </p:stCondLst>
                                        </p:cTn>
                                        <p:tgtEl>
                                          <p:spTgt spid="12"/>
                                        </p:tgtEl>
                                        <p:attrNameLst>
                                          <p:attrName>style.visibility</p:attrName>
                                        </p:attrNameLst>
                                      </p:cBhvr>
                                      <p:to>
                                        <p:strVal val="visible"/>
                                      </p:to>
                                    </p:set>
                                    <p:animEffect transition="in" filter="wipe(up)">
                                      <p:cBhvr>
                                        <p:cTn id="27" dur="2000"/>
                                        <p:tgtEl>
                                          <p:spTgt spid="12"/>
                                        </p:tgtEl>
                                      </p:cBhvr>
                                    </p:animEffect>
                                  </p:childTnLst>
                                </p:cTn>
                              </p:par>
                            </p:childTnLst>
                          </p:cTn>
                        </p:par>
                        <p:par>
                          <p:cTn id="28" fill="hold">
                            <p:stCondLst>
                              <p:cond delay="16500"/>
                            </p:stCondLst>
                            <p:childTnLst>
                              <p:par>
                                <p:cTn id="29" presetID="22" presetClass="entr" presetSubtype="1" fill="hold" grpId="0" nodeType="afterEffect">
                                  <p:stCondLst>
                                    <p:cond delay="2000"/>
                                  </p:stCondLst>
                                  <p:childTnLst>
                                    <p:set>
                                      <p:cBhvr>
                                        <p:cTn id="30" dur="1" fill="hold">
                                          <p:stCondLst>
                                            <p:cond delay="0"/>
                                          </p:stCondLst>
                                        </p:cTn>
                                        <p:tgtEl>
                                          <p:spTgt spid="10"/>
                                        </p:tgtEl>
                                        <p:attrNameLst>
                                          <p:attrName>style.visibility</p:attrName>
                                        </p:attrNameLst>
                                      </p:cBhvr>
                                      <p:to>
                                        <p:strVal val="visible"/>
                                      </p:to>
                                    </p:set>
                                    <p:animEffect transition="in" filter="wipe(up)">
                                      <p:cBhvr>
                                        <p:cTn id="31" dur="2000"/>
                                        <p:tgtEl>
                                          <p:spTgt spid="10"/>
                                        </p:tgtEl>
                                      </p:cBhvr>
                                    </p:animEffect>
                                  </p:childTnLst>
                                </p:cTn>
                              </p:par>
                            </p:childTnLst>
                          </p:cTn>
                        </p:par>
                        <p:par>
                          <p:cTn id="32" fill="hold">
                            <p:stCondLst>
                              <p:cond delay="20500"/>
                            </p:stCondLst>
                            <p:childTnLst>
                              <p:par>
                                <p:cTn id="33" presetID="1" presetClass="entr" presetSubtype="0" fill="hold" nodeType="afterEffect">
                                  <p:stCondLst>
                                    <p:cond delay="1500"/>
                                  </p:stCondLst>
                                  <p:childTnLst>
                                    <p:set>
                                      <p:cBhvr>
                                        <p:cTn id="34" dur="1" fill="hold">
                                          <p:stCondLst>
                                            <p:cond delay="0"/>
                                          </p:stCondLst>
                                        </p:cTn>
                                        <p:tgtEl>
                                          <p:spTgt spid="27"/>
                                        </p:tgtEl>
                                        <p:attrNameLst>
                                          <p:attrName>style.visibility</p:attrName>
                                        </p:attrNameLst>
                                      </p:cBhvr>
                                      <p:to>
                                        <p:strVal val="visible"/>
                                      </p:to>
                                    </p:set>
                                  </p:childTnLst>
                                </p:cTn>
                              </p:par>
                            </p:childTnLst>
                          </p:cTn>
                        </p:par>
                        <p:par>
                          <p:cTn id="35" fill="hold">
                            <p:stCondLst>
                              <p:cond delay="22000"/>
                            </p:stCondLst>
                            <p:childTnLst>
                              <p:par>
                                <p:cTn id="36" presetID="22" presetClass="entr" presetSubtype="1" fill="hold" grpId="0" nodeType="afterEffect">
                                  <p:stCondLst>
                                    <p:cond delay="2000"/>
                                  </p:stCondLst>
                                  <p:childTnLst>
                                    <p:set>
                                      <p:cBhvr>
                                        <p:cTn id="37" dur="1" fill="hold">
                                          <p:stCondLst>
                                            <p:cond delay="0"/>
                                          </p:stCondLst>
                                        </p:cTn>
                                        <p:tgtEl>
                                          <p:spTgt spid="9"/>
                                        </p:tgtEl>
                                        <p:attrNameLst>
                                          <p:attrName>style.visibility</p:attrName>
                                        </p:attrNameLst>
                                      </p:cBhvr>
                                      <p:to>
                                        <p:strVal val="visible"/>
                                      </p:to>
                                    </p:set>
                                    <p:animEffect transition="in" filter="wipe(up)">
                                      <p:cBhvr>
                                        <p:cTn id="38" dur="2000"/>
                                        <p:tgtEl>
                                          <p:spTgt spid="9"/>
                                        </p:tgtEl>
                                      </p:cBhvr>
                                    </p:animEffect>
                                  </p:childTnLst>
                                </p:cTn>
                              </p:par>
                            </p:childTnLst>
                          </p:cTn>
                        </p:par>
                        <p:par>
                          <p:cTn id="39" fill="hold">
                            <p:stCondLst>
                              <p:cond delay="26000"/>
                            </p:stCondLst>
                            <p:childTnLst>
                              <p:par>
                                <p:cTn id="40" presetID="1" presetClass="entr" presetSubtype="0" fill="hold" nodeType="afterEffect">
                                  <p:stCondLst>
                                    <p:cond delay="1500"/>
                                  </p:stCondLst>
                                  <p:childTnLst>
                                    <p:set>
                                      <p:cBhvr>
                                        <p:cTn id="41" dur="1" fill="hold">
                                          <p:stCondLst>
                                            <p:cond delay="0"/>
                                          </p:stCondLst>
                                        </p:cTn>
                                        <p:tgtEl>
                                          <p:spTgt spid="28"/>
                                        </p:tgtEl>
                                        <p:attrNameLst>
                                          <p:attrName>style.visibility</p:attrName>
                                        </p:attrNameLst>
                                      </p:cBhvr>
                                      <p:to>
                                        <p:strVal val="visible"/>
                                      </p:to>
                                    </p:set>
                                  </p:childTnLst>
                                </p:cTn>
                              </p:par>
                            </p:childTnLst>
                          </p:cTn>
                        </p:par>
                        <p:par>
                          <p:cTn id="42" fill="hold">
                            <p:stCondLst>
                              <p:cond delay="27500"/>
                            </p:stCondLst>
                            <p:childTnLst>
                              <p:par>
                                <p:cTn id="43" presetID="22" presetClass="entr" presetSubtype="1" fill="hold" grpId="0" nodeType="afterEffect">
                                  <p:stCondLst>
                                    <p:cond delay="2000"/>
                                  </p:stCondLst>
                                  <p:childTnLst>
                                    <p:set>
                                      <p:cBhvr>
                                        <p:cTn id="44" dur="1" fill="hold">
                                          <p:stCondLst>
                                            <p:cond delay="0"/>
                                          </p:stCondLst>
                                        </p:cTn>
                                        <p:tgtEl>
                                          <p:spTgt spid="13"/>
                                        </p:tgtEl>
                                        <p:attrNameLst>
                                          <p:attrName>style.visibility</p:attrName>
                                        </p:attrNameLst>
                                      </p:cBhvr>
                                      <p:to>
                                        <p:strVal val="visible"/>
                                      </p:to>
                                    </p:set>
                                    <p:animEffect transition="in" filter="wipe(up)">
                                      <p:cBhvr>
                                        <p:cTn id="45"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1" grpId="0" animBg="1"/>
      <p:bldP spid="12" grpId="0" animBg="1"/>
      <p:bldP spid="13" grpId="0" animBg="1"/>
      <p:bldP spid="10"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CuadroTexto"/>
          <p:cNvSpPr txBox="1"/>
          <p:nvPr/>
        </p:nvSpPr>
        <p:spPr>
          <a:xfrm>
            <a:off x="232582" y="1340532"/>
            <a:ext cx="10067896" cy="4814122"/>
          </a:xfrm>
          <a:prstGeom prst="rect">
            <a:avLst/>
          </a:prstGeom>
          <a:solidFill>
            <a:schemeClr val="bg1"/>
          </a:solidFill>
          <a:ln w="12700">
            <a:solidFill>
              <a:srgbClr val="002E54"/>
            </a:solidFill>
          </a:ln>
        </p:spPr>
        <p:txBody>
          <a:bodyPr wrap="square" lIns="137981" tIns="58412" rIns="229968" bIns="58412" rtlCol="0">
            <a:spAutoFit/>
          </a:bodyPr>
          <a:lstStyle/>
          <a:p>
            <a:pPr marL="584119" indent="-584119" algn="just">
              <a:buFont typeface="+mj-lt"/>
              <a:buAutoNum type="arabicPeriod"/>
              <a:tabLst>
                <a:tab pos="569922" algn="l"/>
                <a:tab pos="910658" algn="l"/>
              </a:tabLst>
            </a:pPr>
            <a:endParaRPr lang="es-ES" sz="1600" b="1" dirty="0">
              <a:solidFill>
                <a:schemeClr val="tx2"/>
              </a:solidFill>
            </a:endParaRPr>
          </a:p>
          <a:p>
            <a:pPr algn="just">
              <a:lnSpc>
                <a:spcPts val="511"/>
              </a:lnSpc>
              <a:tabLst>
                <a:tab pos="569922" algn="l"/>
                <a:tab pos="910658" algn="l"/>
              </a:tabLst>
            </a:pPr>
            <a:endParaRPr lang="es-ES" sz="1600" b="1" dirty="0">
              <a:solidFill>
                <a:schemeClr val="tx2"/>
              </a:solidFill>
            </a:endParaRPr>
          </a:p>
          <a:p>
            <a:pPr marL="584119" indent="-584119" algn="just">
              <a:lnSpc>
                <a:spcPts val="767"/>
              </a:lnSpc>
              <a:buFont typeface="+mj-lt"/>
              <a:buAutoNum type="arabicPeriod"/>
              <a:tabLst>
                <a:tab pos="569922" algn="l"/>
                <a:tab pos="910658" algn="l"/>
              </a:tabLst>
            </a:pPr>
            <a:endParaRPr lang="es-ES" sz="1600" b="1" dirty="0">
              <a:solidFill>
                <a:schemeClr val="tx2"/>
              </a:solidFill>
            </a:endParaRPr>
          </a:p>
          <a:p>
            <a:pPr marL="584119" indent="-584119" algn="just">
              <a:buFont typeface="+mj-lt"/>
              <a:buAutoNum type="arabicPeriod"/>
              <a:tabLst>
                <a:tab pos="569922" algn="l"/>
                <a:tab pos="910658" algn="l"/>
              </a:tabLst>
            </a:pPr>
            <a:r>
              <a:rPr lang="es-ES" sz="1700" b="1" dirty="0">
                <a:solidFill>
                  <a:schemeClr val="tx2"/>
                </a:solidFill>
              </a:rPr>
              <a:t>Comunica la subrogación </a:t>
            </a:r>
            <a:r>
              <a:rPr lang="es-ES" sz="1700" b="1" dirty="0">
                <a:solidFill>
                  <a:schemeClr val="tx1">
                    <a:lumMod val="95000"/>
                    <a:lumOff val="5000"/>
                  </a:schemeClr>
                </a:solidFill>
              </a:rPr>
              <a:t>a la </a:t>
            </a:r>
            <a:r>
              <a:rPr lang="es-ES" sz="1700" b="1" dirty="0">
                <a:solidFill>
                  <a:prstClr val="black"/>
                </a:solidFill>
              </a:rPr>
              <a:t>Autoridad Laboral, a la Inspección de Trabajo, si en su día emitió informe, y al SEPE.</a:t>
            </a:r>
          </a:p>
          <a:p>
            <a:pPr marL="584119" indent="-584119" algn="just">
              <a:buFont typeface="+mj-lt"/>
              <a:buAutoNum type="arabicPeriod"/>
              <a:tabLst>
                <a:tab pos="569922" algn="l"/>
                <a:tab pos="910658" algn="l"/>
              </a:tabLst>
            </a:pPr>
            <a:r>
              <a:rPr lang="es-ES" sz="1700" b="1" dirty="0">
                <a:solidFill>
                  <a:schemeClr val="tx2"/>
                </a:solidFill>
              </a:rPr>
              <a:t>Informa de la baja de la prestación por ERTE. </a:t>
            </a:r>
            <a:r>
              <a:rPr lang="es-ES" sz="1700" b="1" dirty="0"/>
              <a:t>Se incluirá en un XML de comunicación de actividad a todos los trabajadores afectados por el ERTE que van a pasar a la nueva empresa, indicando, con las claves que correspondan (01 o 03) hasta el último día en que estén en la empresa cedente.</a:t>
            </a:r>
          </a:p>
          <a:p>
            <a:pPr marL="584119" indent="-584119" algn="just">
              <a:buFont typeface="+mj-lt"/>
              <a:buAutoNum type="arabicPeriod"/>
              <a:tabLst>
                <a:tab pos="569922" algn="l"/>
                <a:tab pos="910658" algn="l"/>
              </a:tabLst>
            </a:pPr>
            <a:endParaRPr lang="es-ES" sz="1600" b="1" dirty="0"/>
          </a:p>
          <a:p>
            <a:pPr marL="584119" indent="-584119" algn="just">
              <a:buFont typeface="+mj-lt"/>
              <a:buAutoNum type="arabicPeriod"/>
              <a:tabLst>
                <a:tab pos="569922" algn="l"/>
                <a:tab pos="910658" algn="l"/>
              </a:tabLst>
            </a:pPr>
            <a:endParaRPr lang="es-ES" sz="1600" b="1" dirty="0"/>
          </a:p>
          <a:p>
            <a:pPr algn="just">
              <a:lnSpc>
                <a:spcPts val="1000"/>
              </a:lnSpc>
              <a:tabLst>
                <a:tab pos="569922" algn="l"/>
                <a:tab pos="910658" algn="l"/>
              </a:tabLst>
            </a:pPr>
            <a:endParaRPr lang="es-ES" sz="1600" b="1" dirty="0"/>
          </a:p>
          <a:p>
            <a:pPr marL="584119" indent="-584119" algn="just">
              <a:buFont typeface="+mj-lt"/>
              <a:buAutoNum type="arabicPeriod" startAt="3"/>
              <a:tabLst>
                <a:tab pos="569922" algn="l"/>
                <a:tab pos="910658" algn="l"/>
              </a:tabLst>
            </a:pPr>
            <a:r>
              <a:rPr lang="es-ES" sz="1700" b="1" dirty="0">
                <a:solidFill>
                  <a:schemeClr val="tx2"/>
                </a:solidFill>
              </a:rPr>
              <a:t>Remite al SEPE la nueva</a:t>
            </a:r>
            <a:r>
              <a:rPr lang="es-ES" sz="1700" b="1" dirty="0">
                <a:solidFill>
                  <a:prstClr val="black"/>
                </a:solidFill>
              </a:rPr>
              <a:t> </a:t>
            </a:r>
            <a:r>
              <a:rPr lang="es-ES" sz="1700" b="1" dirty="0">
                <a:solidFill>
                  <a:srgbClr val="7030A0"/>
                </a:solidFill>
              </a:rPr>
              <a:t>solicitud colectiva </a:t>
            </a:r>
            <a:r>
              <a:rPr lang="es-ES" sz="1700" b="1" dirty="0">
                <a:solidFill>
                  <a:prstClr val="black"/>
                </a:solidFill>
              </a:rPr>
              <a:t>de prestaciones ERTE COVID-19 en la que conste el NIF y CCC de la empresa. Se hará constar como </a:t>
            </a:r>
            <a:r>
              <a:rPr lang="es-ES" sz="1700" b="1" i="1" dirty="0">
                <a:solidFill>
                  <a:schemeClr val="tx2"/>
                </a:solidFill>
              </a:rPr>
              <a:t>fecha de inicio </a:t>
            </a:r>
            <a:r>
              <a:rPr lang="es-ES" sz="1700" b="1" dirty="0">
                <a:solidFill>
                  <a:prstClr val="black"/>
                </a:solidFill>
              </a:rPr>
              <a:t>aquella en la que los trabajadores se vean afectados por primera vez por el ERTE en la nueva empresa. Se indicarán en el campo </a:t>
            </a:r>
            <a:r>
              <a:rPr lang="es-ES" sz="1700" b="1" i="1" dirty="0">
                <a:solidFill>
                  <a:schemeClr val="tx2"/>
                </a:solidFill>
              </a:rPr>
              <a:t>observaciones</a:t>
            </a:r>
            <a:r>
              <a:rPr lang="es-ES" sz="1700" b="1" dirty="0">
                <a:solidFill>
                  <a:prstClr val="black"/>
                </a:solidFill>
              </a:rPr>
              <a:t> en la transacción de remisión el motivo del envío y si se trata del mismo ERTE o de uno nuevo.</a:t>
            </a:r>
            <a:r>
              <a:rPr lang="es-ES" sz="1700" b="1" dirty="0">
                <a:solidFill>
                  <a:srgbClr val="1F497D">
                    <a:lumMod val="75000"/>
                  </a:srgbClr>
                </a:solidFill>
              </a:rPr>
              <a:t> </a:t>
            </a:r>
            <a:r>
              <a:rPr lang="es-ES" sz="1700" b="1" dirty="0">
                <a:solidFill>
                  <a:prstClr val="black"/>
                </a:solidFill>
              </a:rPr>
              <a:t>Si no se remitiera nueva solicitud los trabajadores dejarían de percibir las prestaciones por ERTE. </a:t>
            </a:r>
            <a:endParaRPr lang="es-ES" sz="1700" b="1" dirty="0">
              <a:solidFill>
                <a:srgbClr val="1F497D">
                  <a:lumMod val="75000"/>
                </a:srgbClr>
              </a:solidFill>
            </a:endParaRPr>
          </a:p>
          <a:p>
            <a:pPr marL="584119" indent="-584119" algn="just">
              <a:buFont typeface="+mj-lt"/>
              <a:buAutoNum type="arabicPeriod" startAt="4"/>
            </a:pPr>
            <a:r>
              <a:rPr lang="es-ES" sz="1700" b="1" dirty="0">
                <a:solidFill>
                  <a:schemeClr val="tx2"/>
                </a:solidFill>
              </a:rPr>
              <a:t>Continua cumpliendo todas las obligaciones que inicialmente pudiera tener la  empresa  cedente, </a:t>
            </a:r>
            <a:r>
              <a:rPr lang="es-ES" sz="1700" b="1" dirty="0"/>
              <a:t>como la comunicación de los periodos de actividad, si hay trabajadores con jornada reducida, a efectos del pago de las prestaciones, o  como la comunicación previa del calendario de actividad, a efectos del seguimiento de los ERTE por la Inspección de Trabajo y Seguridad Social</a:t>
            </a:r>
            <a:r>
              <a:rPr lang="es-ES" sz="1700" b="1" dirty="0">
                <a:solidFill>
                  <a:prstClr val="black"/>
                </a:solidFill>
              </a:rPr>
              <a:t>.</a:t>
            </a:r>
            <a:endParaRPr lang="es-ES" sz="1700" b="1" dirty="0">
              <a:solidFill>
                <a:schemeClr val="tx2"/>
              </a:solidFill>
            </a:endParaRPr>
          </a:p>
        </p:txBody>
      </p:sp>
      <p:graphicFrame>
        <p:nvGraphicFramePr>
          <p:cNvPr id="4" name="3 Diagrama"/>
          <p:cNvGraphicFramePr/>
          <p:nvPr>
            <p:extLst>
              <p:ext uri="{D42A27DB-BD31-4B8C-83A1-F6EECF244321}">
                <p14:modId xmlns:p14="http://schemas.microsoft.com/office/powerpoint/2010/main" val="3077890211"/>
              </p:ext>
            </p:extLst>
          </p:nvPr>
        </p:nvGraphicFramePr>
        <p:xfrm>
          <a:off x="232582" y="1293234"/>
          <a:ext cx="2442071"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12 Diagrama"/>
          <p:cNvGraphicFramePr/>
          <p:nvPr>
            <p:extLst>
              <p:ext uri="{D42A27DB-BD31-4B8C-83A1-F6EECF244321}">
                <p14:modId xmlns:p14="http://schemas.microsoft.com/office/powerpoint/2010/main" val="2961236777"/>
              </p:ext>
            </p:extLst>
          </p:nvPr>
        </p:nvGraphicFramePr>
        <p:xfrm>
          <a:off x="232582" y="3150757"/>
          <a:ext cx="2573101" cy="55574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5" name="14 CuadroTexto"/>
          <p:cNvSpPr txBox="1"/>
          <p:nvPr/>
        </p:nvSpPr>
        <p:spPr>
          <a:xfrm>
            <a:off x="297696" y="6165209"/>
            <a:ext cx="9937668" cy="579630"/>
          </a:xfrm>
          <a:prstGeom prst="rect">
            <a:avLst/>
          </a:prstGeom>
          <a:noFill/>
        </p:spPr>
        <p:txBody>
          <a:bodyPr wrap="square" lIns="116824" tIns="58412" rIns="116824" bIns="58412" rtlCol="0">
            <a:spAutoFit/>
          </a:bodyPr>
          <a:lstStyle/>
          <a:p>
            <a:pPr algn="just"/>
            <a:r>
              <a:rPr lang="es-ES" sz="1500" b="1" dirty="0">
                <a:solidFill>
                  <a:srgbClr val="1F497D"/>
                </a:solidFill>
              </a:rPr>
              <a:t>Esto será también de aplicación a las empresas que cambien de figura mercantil, que pasen, por ejemplo, de una  S.L. a  una S.A. o que, por cualquier otra circunstancia, cambien su NIF y/o el CCC del centro de trabajo.</a:t>
            </a:r>
            <a:endParaRPr lang="es-ES_tradnl" sz="1500" b="1" dirty="0">
              <a:solidFill>
                <a:srgbClr val="1F497D"/>
              </a:solidFill>
            </a:endParaRPr>
          </a:p>
        </p:txBody>
      </p:sp>
      <p:sp>
        <p:nvSpPr>
          <p:cNvPr id="10" name="9 CuadroTexto"/>
          <p:cNvSpPr txBox="1"/>
          <p:nvPr/>
        </p:nvSpPr>
        <p:spPr>
          <a:xfrm>
            <a:off x="1" y="304237"/>
            <a:ext cx="10693400" cy="456519"/>
          </a:xfrm>
          <a:prstGeom prst="rect">
            <a:avLst/>
          </a:prstGeom>
          <a:noFill/>
        </p:spPr>
        <p:txBody>
          <a:bodyPr wrap="square" lIns="116824" tIns="58412" rIns="116824" bIns="58412" rtlCol="0">
            <a:spAutoFit/>
          </a:bodyPr>
          <a:lstStyle/>
          <a:p>
            <a:pPr lvl="0" algn="ctr"/>
            <a:r>
              <a:rPr lang="es-ES" sz="2200" b="1" dirty="0">
                <a:solidFill>
                  <a:prstClr val="white"/>
                </a:solidFill>
              </a:rPr>
              <a:t>2. Subrogación de trabajadores de una empresa en ERTE a otra que continúa el ERTE</a:t>
            </a:r>
          </a:p>
        </p:txBody>
      </p:sp>
      <p:sp>
        <p:nvSpPr>
          <p:cNvPr id="9" name="2 Marcador de número de diapositiva"/>
          <p:cNvSpPr>
            <a:spLocks noGrp="1"/>
          </p:cNvSpPr>
          <p:nvPr>
            <p:ph type="sldNum" sz="quarter" idx="4"/>
          </p:nvPr>
        </p:nvSpPr>
        <p:spPr/>
        <p:txBody>
          <a:bodyPr/>
          <a:lstStyle/>
          <a:p>
            <a:fld id="{6CD32176-65D9-4359-8594-D1C589AFA430}" type="slidenum">
              <a:rPr lang="es-ES_tradnl" smtClean="0"/>
              <a:pPr/>
              <a:t>5</a:t>
            </a:fld>
            <a:endParaRPr lang="es-ES_tradnl" dirty="0"/>
          </a:p>
        </p:txBody>
      </p:sp>
      <p:sp>
        <p:nvSpPr>
          <p:cNvPr id="12" name="11 CuadroTexto"/>
          <p:cNvSpPr txBox="1"/>
          <p:nvPr/>
        </p:nvSpPr>
        <p:spPr>
          <a:xfrm>
            <a:off x="162124" y="852498"/>
            <a:ext cx="10224304" cy="425741"/>
          </a:xfrm>
          <a:prstGeom prst="rect">
            <a:avLst/>
          </a:prstGeom>
          <a:noFill/>
        </p:spPr>
        <p:txBody>
          <a:bodyPr wrap="square" lIns="116824" tIns="58412" rIns="116824" bIns="58412" rtlCol="0">
            <a:spAutoFit/>
          </a:bodyPr>
          <a:lstStyle/>
          <a:p>
            <a:pPr algn="ctr"/>
            <a:r>
              <a:rPr lang="es-ES" sz="2000" b="1" dirty="0">
                <a:solidFill>
                  <a:schemeClr val="bg2">
                    <a:lumMod val="10000"/>
                  </a:schemeClr>
                </a:solidFill>
              </a:rPr>
              <a:t>¿Qué tiene que hacer la nueva empresa si quiere mantener el ERTE?</a:t>
            </a:r>
          </a:p>
        </p:txBody>
      </p:sp>
      <p:sp>
        <p:nvSpPr>
          <p:cNvPr id="14" name="13 CuadroTexto"/>
          <p:cNvSpPr txBox="1"/>
          <p:nvPr/>
        </p:nvSpPr>
        <p:spPr>
          <a:xfrm>
            <a:off x="-80170" y="44617"/>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3" name="2 CuadroTexto"/>
          <p:cNvSpPr txBox="1"/>
          <p:nvPr/>
        </p:nvSpPr>
        <p:spPr>
          <a:xfrm>
            <a:off x="738188" y="6744839"/>
            <a:ext cx="2160240" cy="230832"/>
          </a:xfrm>
          <a:prstGeom prst="rect">
            <a:avLst/>
          </a:prstGeom>
          <a:noFill/>
        </p:spPr>
        <p:txBody>
          <a:bodyPr wrap="square" rtlCol="0">
            <a:spAutoFit/>
          </a:bodyPr>
          <a:lstStyle/>
          <a:p>
            <a:r>
              <a:rPr lang="es-ES" sz="900" dirty="0"/>
              <a:t>Contenido actualizado 23/02/2021</a:t>
            </a:r>
            <a:endParaRPr lang="es-ES_tradnl" sz="900" dirty="0"/>
          </a:p>
        </p:txBody>
      </p:sp>
    </p:spTree>
    <p:custDataLst>
      <p:tags r:id="rId1"/>
    </p:custDataLst>
    <p:extLst>
      <p:ext uri="{BB962C8B-B14F-4D97-AF65-F5344CB8AC3E}">
        <p14:creationId xmlns:p14="http://schemas.microsoft.com/office/powerpoint/2010/main" val="39652790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500"/>
                                        <p:tgtEl>
                                          <p:spTgt spid="12"/>
                                        </p:tgtEl>
                                      </p:cBhvr>
                                    </p:animEffect>
                                    <p:anim calcmode="lin" valueType="num">
                                      <p:cBhvr>
                                        <p:cTn id="8" dur="1500" fill="hold"/>
                                        <p:tgtEl>
                                          <p:spTgt spid="12"/>
                                        </p:tgtEl>
                                        <p:attrNameLst>
                                          <p:attrName>ppt_x</p:attrName>
                                        </p:attrNameLst>
                                      </p:cBhvr>
                                      <p:tavLst>
                                        <p:tav tm="0">
                                          <p:val>
                                            <p:strVal val="#ppt_x"/>
                                          </p:val>
                                        </p:tav>
                                        <p:tav tm="100000">
                                          <p:val>
                                            <p:strVal val="#ppt_x"/>
                                          </p:val>
                                        </p:tav>
                                      </p:tavLst>
                                    </p:anim>
                                    <p:anim calcmode="lin" valueType="num">
                                      <p:cBhvr>
                                        <p:cTn id="9" dur="1500" fill="hold"/>
                                        <p:tgtEl>
                                          <p:spTgt spid="12"/>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grpId="0" nodeType="afterEffect">
                                  <p:stCondLst>
                                    <p:cond delay="100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par>
                          <p:cTn id="16" fill="hold">
                            <p:stCondLst>
                              <p:cond delay="3500"/>
                            </p:stCondLst>
                            <p:childTnLst>
                              <p:par>
                                <p:cTn id="17" presetID="42" presetClass="entr" presetSubtype="0" fill="hold" grpId="0" nodeType="afterEffect">
                                  <p:stCondLst>
                                    <p:cond delay="100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childTnLst>
                          </p:cTn>
                        </p:par>
                        <p:par>
                          <p:cTn id="22" fill="hold">
                            <p:stCondLst>
                              <p:cond delay="5500"/>
                            </p:stCondLst>
                            <p:childTnLst>
                              <p:par>
                                <p:cTn id="23" presetID="22" presetClass="entr" presetSubtype="1" fill="hold" grpId="0" nodeType="afterEffect">
                                  <p:stCondLst>
                                    <p:cond delay="1000"/>
                                  </p:stCondLst>
                                  <p:childTnLst>
                                    <p:set>
                                      <p:cBhvr>
                                        <p:cTn id="24" dur="1" fill="hold">
                                          <p:stCondLst>
                                            <p:cond delay="0"/>
                                          </p:stCondLst>
                                        </p:cTn>
                                        <p:tgtEl>
                                          <p:spTgt spid="11"/>
                                        </p:tgtEl>
                                        <p:attrNameLst>
                                          <p:attrName>style.visibility</p:attrName>
                                        </p:attrNameLst>
                                      </p:cBhvr>
                                      <p:to>
                                        <p:strVal val="visible"/>
                                      </p:to>
                                    </p:set>
                                    <p:animEffect transition="in" filter="wipe(up)">
                                      <p:cBhvr>
                                        <p:cTn id="25" dur="6000"/>
                                        <p:tgtEl>
                                          <p:spTgt spid="11"/>
                                        </p:tgtEl>
                                      </p:cBhvr>
                                    </p:animEffect>
                                  </p:childTnLst>
                                </p:cTn>
                              </p:par>
                            </p:childTnLst>
                          </p:cTn>
                        </p:par>
                        <p:par>
                          <p:cTn id="26" fill="hold">
                            <p:stCondLst>
                              <p:cond delay="12500"/>
                            </p:stCondLst>
                            <p:childTnLst>
                              <p:par>
                                <p:cTn id="27" presetID="42" presetClass="entr" presetSubtype="0" fill="hold" grpId="0" nodeType="afterEffect">
                                  <p:stCondLst>
                                    <p:cond delay="400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1000"/>
                                        <p:tgtEl>
                                          <p:spTgt spid="15"/>
                                        </p:tgtEl>
                                      </p:cBhvr>
                                    </p:animEffect>
                                    <p:anim calcmode="lin" valueType="num">
                                      <p:cBhvr>
                                        <p:cTn id="30" dur="1000" fill="hold"/>
                                        <p:tgtEl>
                                          <p:spTgt spid="15"/>
                                        </p:tgtEl>
                                        <p:attrNameLst>
                                          <p:attrName>ppt_x</p:attrName>
                                        </p:attrNameLst>
                                      </p:cBhvr>
                                      <p:tavLst>
                                        <p:tav tm="0">
                                          <p:val>
                                            <p:strVal val="#ppt_x"/>
                                          </p:val>
                                        </p:tav>
                                        <p:tav tm="100000">
                                          <p:val>
                                            <p:strVal val="#ppt_x"/>
                                          </p:val>
                                        </p:tav>
                                      </p:tavLst>
                                    </p:anim>
                                    <p:anim calcmode="lin" valueType="num">
                                      <p:cBhvr>
                                        <p:cTn id="3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Graphic spid="4" grpId="0">
        <p:bldAsOne/>
      </p:bldGraphic>
      <p:bldGraphic spid="13" grpId="0">
        <p:bldAsOne/>
      </p:bldGraphic>
      <p:bldP spid="15"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66442" y="1754483"/>
            <a:ext cx="9985025" cy="1990272"/>
          </a:xfrm>
          <a:prstGeom prst="rect">
            <a:avLst/>
          </a:prstGeom>
          <a:noFill/>
        </p:spPr>
        <p:txBody>
          <a:bodyPr wrap="square" lIns="116824" tIns="58412" rIns="116824" bIns="58412" rtlCol="0">
            <a:spAutoFit/>
          </a:bodyPr>
          <a:lstStyle/>
          <a:p>
            <a:pPr algn="just">
              <a:spcBef>
                <a:spcPts val="600"/>
              </a:spcBef>
            </a:pPr>
            <a:r>
              <a:rPr lang="es-ES_tradnl" sz="1500" b="1" dirty="0">
                <a:solidFill>
                  <a:schemeClr val="tx2"/>
                </a:solidFill>
              </a:rPr>
              <a:t>Disposición adicional 3ª del Real Decreto-ley 11/2021:</a:t>
            </a:r>
          </a:p>
          <a:p>
            <a:pPr algn="just">
              <a:spcBef>
                <a:spcPts val="200"/>
              </a:spcBef>
            </a:pPr>
            <a:r>
              <a:rPr lang="es-ES" sz="1500" i="1" dirty="0">
                <a:solidFill>
                  <a:schemeClr val="tx2"/>
                </a:solidFill>
              </a:rPr>
              <a:t>1. Las empresas deberán incorporar efectivamente a las personas con contrato fijo discontinuo y a aquellas que realizan trabajos fijos y periódicos que se repitan en fechas ciertas durante el periodo teórico de llamamiento</a:t>
            </a:r>
            <a:r>
              <a:rPr lang="es-ES" sz="1500" i="1" dirty="0">
                <a:solidFill>
                  <a:srgbClr val="C00000"/>
                </a:solidFill>
              </a:rPr>
              <a:t>*</a:t>
            </a:r>
            <a:r>
              <a:rPr lang="es-ES" sz="1500" i="1" dirty="0">
                <a:solidFill>
                  <a:schemeClr val="tx2"/>
                </a:solidFill>
              </a:rPr>
              <a:t> (…).</a:t>
            </a:r>
          </a:p>
          <a:p>
            <a:pPr algn="just"/>
            <a:r>
              <a:rPr lang="es-ES" sz="1500" i="1" dirty="0">
                <a:solidFill>
                  <a:schemeClr val="tx2"/>
                </a:solidFill>
              </a:rPr>
              <a:t>2. En el caso en que, como consecuencia de las restricciones y medidas de contención sanitaria, las personas referidas en el apartado anterior no puedan desarrollar actividad efectiva en el periodo de llamamiento indicado, estas </a:t>
            </a:r>
            <a:r>
              <a:rPr lang="es-ES" sz="1500" i="1" u="sng" dirty="0">
                <a:solidFill>
                  <a:schemeClr val="tx2"/>
                </a:solidFill>
              </a:rPr>
              <a:t>deberán ser afectadas en ese momento por los expedientes de regulación temporal de empleo vigentes </a:t>
            </a:r>
            <a:r>
              <a:rPr lang="es-ES" sz="1500" i="1" dirty="0">
                <a:solidFill>
                  <a:schemeClr val="tx2"/>
                </a:solidFill>
              </a:rPr>
              <a:t>a fecha de entrada en vigor de esta norma </a:t>
            </a:r>
            <a:r>
              <a:rPr lang="es-ES" sz="1500" i="1" u="sng" dirty="0">
                <a:solidFill>
                  <a:schemeClr val="tx2"/>
                </a:solidFill>
              </a:rPr>
              <a:t>o autorizados con posterioridad a esta</a:t>
            </a:r>
            <a:r>
              <a:rPr lang="es-ES" sz="1500" i="1" dirty="0">
                <a:solidFill>
                  <a:schemeClr val="tx2"/>
                </a:solidFill>
              </a:rPr>
              <a:t>, y mantenerse en dicha situación hasta que tenga lugar su reincorporación efectiva o, en su caso, hasta la fecha de interrupción de su actividad, dentro del periodo referido en el apartado 1.</a:t>
            </a:r>
          </a:p>
        </p:txBody>
      </p:sp>
      <p:sp>
        <p:nvSpPr>
          <p:cNvPr id="9" name="8 CuadroTexto"/>
          <p:cNvSpPr txBox="1"/>
          <p:nvPr/>
        </p:nvSpPr>
        <p:spPr>
          <a:xfrm>
            <a:off x="258219" y="108223"/>
            <a:ext cx="10435181" cy="733518"/>
          </a:xfrm>
          <a:prstGeom prst="rect">
            <a:avLst/>
          </a:prstGeom>
          <a:noFill/>
        </p:spPr>
        <p:txBody>
          <a:bodyPr wrap="square" lIns="116824" tIns="58412" rIns="116824" bIns="58412" rtlCol="0">
            <a:spAutoFit/>
          </a:bodyPr>
          <a:lstStyle/>
          <a:p>
            <a:pPr lvl="0" algn="r"/>
            <a:endParaRPr lang="es-ES" sz="2000" b="1" dirty="0">
              <a:solidFill>
                <a:prstClr val="white"/>
              </a:solidFill>
            </a:endParaRPr>
          </a:p>
          <a:p>
            <a:pPr lvl="0" algn="ctr"/>
            <a:r>
              <a:rPr lang="es-ES" sz="2000" b="1" dirty="0">
                <a:solidFill>
                  <a:prstClr val="white"/>
                </a:solidFill>
              </a:rPr>
              <a:t>3. Trabajadores fijos discontinuos sin actividad llegada la fecha de llamamiento (RDL 11/2021)</a:t>
            </a:r>
          </a:p>
        </p:txBody>
      </p:sp>
      <p:sp>
        <p:nvSpPr>
          <p:cNvPr id="6" name="2 Marcador de número de diapositiva"/>
          <p:cNvSpPr>
            <a:spLocks noGrp="1"/>
          </p:cNvSpPr>
          <p:nvPr>
            <p:ph type="sldNum" sz="quarter" idx="4"/>
          </p:nvPr>
        </p:nvSpPr>
        <p:spPr/>
        <p:txBody>
          <a:bodyPr/>
          <a:lstStyle/>
          <a:p>
            <a:fld id="{6CD32176-65D9-4359-8594-D1C589AFA430}" type="slidenum">
              <a:rPr lang="es-ES_tradnl" smtClean="0"/>
              <a:pPr/>
              <a:t>6</a:t>
            </a:fld>
            <a:endParaRPr lang="es-ES_tradnl" dirty="0"/>
          </a:p>
        </p:txBody>
      </p:sp>
      <p:sp>
        <p:nvSpPr>
          <p:cNvPr id="7" name="6 CuadroTexto"/>
          <p:cNvSpPr txBox="1"/>
          <p:nvPr/>
        </p:nvSpPr>
        <p:spPr>
          <a:xfrm>
            <a:off x="258219" y="955126"/>
            <a:ext cx="9985025" cy="702740"/>
          </a:xfrm>
          <a:prstGeom prst="rect">
            <a:avLst/>
          </a:prstGeom>
          <a:noFill/>
          <a:ln w="25400">
            <a:solidFill>
              <a:schemeClr val="accent2">
                <a:lumMod val="75000"/>
              </a:schemeClr>
            </a:solidFill>
          </a:ln>
        </p:spPr>
        <p:txBody>
          <a:bodyPr wrap="square" lIns="116824" tIns="58412" rIns="116824" bIns="58412" rtlCol="0">
            <a:spAutoFit/>
          </a:bodyPr>
          <a:lstStyle/>
          <a:p>
            <a:pPr lvl="0" algn="just"/>
            <a:r>
              <a:rPr lang="es-ES" sz="1900" b="1" dirty="0"/>
              <a:t>Deberá afectarse obligatoriamente a ERTE COVID-19 a los trabajadores fijos discontinuos que no </a:t>
            </a:r>
          </a:p>
          <a:p>
            <a:pPr lvl="0" algn="just"/>
            <a:r>
              <a:rPr lang="es-ES" sz="1900" b="1" dirty="0"/>
              <a:t>puedan incorporarse al trabajo en su jornada habitual en el periodo que debería ser de actividad. </a:t>
            </a:r>
          </a:p>
        </p:txBody>
      </p:sp>
      <p:sp>
        <p:nvSpPr>
          <p:cNvPr id="8" name="7 CuadroTexto"/>
          <p:cNvSpPr txBox="1"/>
          <p:nvPr/>
        </p:nvSpPr>
        <p:spPr>
          <a:xfrm>
            <a:off x="-197916" y="100222"/>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5" name="4 CuadroTexto"/>
          <p:cNvSpPr txBox="1"/>
          <p:nvPr/>
        </p:nvSpPr>
        <p:spPr>
          <a:xfrm>
            <a:off x="738188" y="6758164"/>
            <a:ext cx="2088232" cy="230832"/>
          </a:xfrm>
          <a:prstGeom prst="rect">
            <a:avLst/>
          </a:prstGeom>
          <a:noFill/>
        </p:spPr>
        <p:txBody>
          <a:bodyPr wrap="square" rtlCol="0">
            <a:spAutoFit/>
          </a:bodyPr>
          <a:lstStyle/>
          <a:p>
            <a:r>
              <a:rPr lang="es-ES" sz="900" dirty="0"/>
              <a:t>Contenido actualizado 10/06/2021</a:t>
            </a:r>
            <a:endParaRPr lang="es-ES_tradnl" sz="900" dirty="0"/>
          </a:p>
        </p:txBody>
      </p:sp>
      <p:sp>
        <p:nvSpPr>
          <p:cNvPr id="10" name="6 CuadroTexto"/>
          <p:cNvSpPr txBox="1"/>
          <p:nvPr/>
        </p:nvSpPr>
        <p:spPr>
          <a:xfrm>
            <a:off x="238792" y="5038533"/>
            <a:ext cx="10225137" cy="1502959"/>
          </a:xfrm>
          <a:prstGeom prst="rect">
            <a:avLst/>
          </a:prstGeom>
          <a:noFill/>
        </p:spPr>
        <p:txBody>
          <a:bodyPr wrap="square" lIns="116824" tIns="58412" rIns="116824" bIns="58412" rtlCol="0">
            <a:spAutoFit/>
          </a:bodyPr>
          <a:lstStyle/>
          <a:p>
            <a:pPr lvl="0" algn="just"/>
            <a:r>
              <a:rPr lang="es-ES" sz="1800" b="1" dirty="0"/>
              <a:t>En el plazo de los 15 hábiles siguientes a la fecha en que los FD se deberían incorporar a su actividad, o contados desde 1 de junio (RDL 11/2021) para los llamamientos anteriores a esta fecha, será necesario informar a la autoridad laboral de la incorporación de estos trabajadores al ERTE COVID-19, si tiene uno vigente, o solicitar un ERTE COVID-19 nuevo, y enviar al SEPE la solicitud colectiva para las prestaciones extraordinarias por ERTE COVID-19 (Excel lila). </a:t>
            </a:r>
          </a:p>
        </p:txBody>
      </p:sp>
      <p:sp>
        <p:nvSpPr>
          <p:cNvPr id="13" name="6 CuadroTexto"/>
          <p:cNvSpPr txBox="1"/>
          <p:nvPr/>
        </p:nvSpPr>
        <p:spPr>
          <a:xfrm>
            <a:off x="222427" y="3816855"/>
            <a:ext cx="10273057" cy="1241349"/>
          </a:xfrm>
          <a:prstGeom prst="rect">
            <a:avLst/>
          </a:prstGeom>
          <a:noFill/>
        </p:spPr>
        <p:txBody>
          <a:bodyPr wrap="square" lIns="116824" tIns="58412" rIns="116824" bIns="58412" rtlCol="0">
            <a:spAutoFit/>
          </a:bodyPr>
          <a:lstStyle/>
          <a:p>
            <a:pPr lvl="0" algn="just"/>
            <a:r>
              <a:rPr lang="es-ES" sz="1800" b="1" dirty="0"/>
              <a:t>Durante el periodo que normalmente sería de actividad los trabajadores no podrán seguir percibiendo una prestación por desempleo distinta de la derivada del ERTE COVID-19. Si esto ocurre se remitirá el caso a la ITSS, con la consecuencia de revisión del derecho y posible reclamación de las percepciones indebidas. </a:t>
            </a:r>
            <a:r>
              <a:rPr lang="es-ES" sz="1900" b="1" dirty="0">
                <a:solidFill>
                  <a:srgbClr val="C00000"/>
                </a:solidFill>
              </a:rPr>
              <a:t>El RDL 11/2021 no da opción a las empresas sobre incluir o no al trabajador en el ERTE COVID-19.</a:t>
            </a:r>
          </a:p>
        </p:txBody>
      </p:sp>
      <p:sp>
        <p:nvSpPr>
          <p:cNvPr id="3" name="CuadroTexto 2">
            <a:extLst>
              <a:ext uri="{FF2B5EF4-FFF2-40B4-BE49-F238E27FC236}">
                <a16:creationId xmlns:a16="http://schemas.microsoft.com/office/drawing/2014/main" id="{D418A42A-F647-4E4D-A06F-9AB3E0E11291}"/>
              </a:ext>
            </a:extLst>
          </p:cNvPr>
          <p:cNvSpPr txBox="1"/>
          <p:nvPr/>
        </p:nvSpPr>
        <p:spPr>
          <a:xfrm>
            <a:off x="5234178" y="6449290"/>
            <a:ext cx="5246116" cy="276999"/>
          </a:xfrm>
          <a:prstGeom prst="rect">
            <a:avLst/>
          </a:prstGeom>
          <a:noFill/>
        </p:spPr>
        <p:txBody>
          <a:bodyPr wrap="none" rtlCol="0">
            <a:spAutoFit/>
          </a:bodyPr>
          <a:lstStyle/>
          <a:p>
            <a:r>
              <a:rPr lang="es-ES" sz="1200" dirty="0">
                <a:solidFill>
                  <a:srgbClr val="C00000"/>
                </a:solidFill>
              </a:rPr>
              <a:t>* Para el </a:t>
            </a:r>
            <a:r>
              <a:rPr lang="es-ES" sz="1200" i="1" dirty="0">
                <a:solidFill>
                  <a:srgbClr val="C00000"/>
                </a:solidFill>
              </a:rPr>
              <a:t>periodo teórico de llamamiento se tomará como referencia el año 2019. </a:t>
            </a:r>
            <a:endParaRPr lang="es-ES" sz="1200" dirty="0">
              <a:solidFill>
                <a:srgbClr val="C00000"/>
              </a:solidFill>
            </a:endParaRPr>
          </a:p>
        </p:txBody>
      </p:sp>
    </p:spTree>
    <p:custDataLst>
      <p:tags r:id="rId1"/>
    </p:custDataLst>
    <p:extLst>
      <p:ext uri="{BB962C8B-B14F-4D97-AF65-F5344CB8AC3E}">
        <p14:creationId xmlns:p14="http://schemas.microsoft.com/office/powerpoint/2010/main" val="41061749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500"/>
                                        <p:tgtEl>
                                          <p:spTgt spid="7"/>
                                        </p:tgtEl>
                                      </p:cBhvr>
                                    </p:animEffect>
                                    <p:anim calcmode="lin" valueType="num">
                                      <p:cBhvr>
                                        <p:cTn id="8" dur="1500" fill="hold"/>
                                        <p:tgtEl>
                                          <p:spTgt spid="7"/>
                                        </p:tgtEl>
                                        <p:attrNameLst>
                                          <p:attrName>ppt_x</p:attrName>
                                        </p:attrNameLst>
                                      </p:cBhvr>
                                      <p:tavLst>
                                        <p:tav tm="0">
                                          <p:val>
                                            <p:strVal val="#ppt_x"/>
                                          </p:val>
                                        </p:tav>
                                        <p:tav tm="100000">
                                          <p:val>
                                            <p:strVal val="#ppt_x"/>
                                          </p:val>
                                        </p:tav>
                                      </p:tavLst>
                                    </p:anim>
                                    <p:anim calcmode="lin" valueType="num">
                                      <p:cBhvr>
                                        <p:cTn id="9" dur="1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41736" y="324246"/>
            <a:ext cx="10693400" cy="487297"/>
          </a:xfrm>
          <a:prstGeom prst="rect">
            <a:avLst/>
          </a:prstGeom>
          <a:noFill/>
        </p:spPr>
        <p:txBody>
          <a:bodyPr wrap="square" lIns="116824" tIns="58412" rIns="116824" bIns="58412" rtlCol="0">
            <a:spAutoFit/>
          </a:bodyPr>
          <a:lstStyle/>
          <a:p>
            <a:pPr algn="ctr"/>
            <a:r>
              <a:rPr lang="es-ES" sz="2400" b="1" dirty="0">
                <a:solidFill>
                  <a:prstClr val="white"/>
                </a:solidFill>
              </a:rPr>
              <a:t>3 bis. </a:t>
            </a:r>
            <a:r>
              <a:rPr lang="es-ES" sz="2200" b="1" dirty="0">
                <a:solidFill>
                  <a:prstClr val="white"/>
                </a:solidFill>
              </a:rPr>
              <a:t>Trabajadores fijos discontinuos sin actividad llegada la fecha de llamamiento</a:t>
            </a:r>
          </a:p>
        </p:txBody>
      </p:sp>
      <p:sp>
        <p:nvSpPr>
          <p:cNvPr id="17" name="16 CuadroTexto"/>
          <p:cNvSpPr txBox="1"/>
          <p:nvPr/>
        </p:nvSpPr>
        <p:spPr>
          <a:xfrm>
            <a:off x="5374294" y="954531"/>
            <a:ext cx="5146623" cy="877163"/>
          </a:xfrm>
          <a:prstGeom prst="rect">
            <a:avLst/>
          </a:prstGeom>
          <a:solidFill>
            <a:schemeClr val="accent4">
              <a:lumMod val="60000"/>
              <a:lumOff val="40000"/>
            </a:schemeClr>
          </a:solidFill>
          <a:ln>
            <a:solidFill>
              <a:schemeClr val="accent1"/>
            </a:solidFill>
          </a:ln>
        </p:spPr>
        <p:txBody>
          <a:bodyPr wrap="square" rtlCol="0">
            <a:spAutoFit/>
          </a:bodyPr>
          <a:lstStyle/>
          <a:p>
            <a:pPr marL="110250" algn="ctr"/>
            <a:r>
              <a:rPr lang="es-ES" sz="1800" b="1" dirty="0" smtClean="0"/>
              <a:t>Trabajador </a:t>
            </a:r>
            <a:r>
              <a:rPr lang="es-ES" sz="1800" b="1" dirty="0"/>
              <a:t>fijo discontinuo con llamamiento</a:t>
            </a:r>
            <a:br>
              <a:rPr lang="es-ES" sz="1800" b="1" dirty="0"/>
            </a:br>
            <a:r>
              <a:rPr lang="es-ES" sz="1800" b="1" dirty="0"/>
              <a:t>entre 01/06 y 30/09 en años ordinarios</a:t>
            </a:r>
          </a:p>
          <a:p>
            <a:pPr marL="110250" algn="ctr"/>
            <a:r>
              <a:rPr lang="es-ES" sz="1500" b="1" dirty="0"/>
              <a:t>(normalmente estaría trabajando en ese periodo</a:t>
            </a:r>
            <a:r>
              <a:rPr lang="es-ES" sz="1500" b="1" dirty="0">
                <a:solidFill>
                  <a:schemeClr val="tx2"/>
                </a:solidFill>
              </a:rPr>
              <a:t>)</a:t>
            </a:r>
          </a:p>
        </p:txBody>
      </p:sp>
      <p:sp>
        <p:nvSpPr>
          <p:cNvPr id="19" name="18 CuadroTexto"/>
          <p:cNvSpPr txBox="1"/>
          <p:nvPr/>
        </p:nvSpPr>
        <p:spPr>
          <a:xfrm>
            <a:off x="223947" y="964512"/>
            <a:ext cx="5085799" cy="877163"/>
          </a:xfrm>
          <a:prstGeom prst="rect">
            <a:avLst/>
          </a:prstGeom>
          <a:solidFill>
            <a:schemeClr val="accent4">
              <a:lumMod val="60000"/>
              <a:lumOff val="40000"/>
            </a:schemeClr>
          </a:solidFill>
          <a:ln>
            <a:solidFill>
              <a:schemeClr val="accent1"/>
            </a:solidFill>
          </a:ln>
        </p:spPr>
        <p:txBody>
          <a:bodyPr wrap="square" rtlCol="0">
            <a:spAutoFit/>
          </a:bodyPr>
          <a:lstStyle/>
          <a:p>
            <a:pPr marL="110250" algn="ctr"/>
            <a:r>
              <a:rPr lang="es-ES" sz="1800" b="1" dirty="0" smtClean="0"/>
              <a:t>Trabajador </a:t>
            </a:r>
            <a:r>
              <a:rPr lang="es-ES" sz="1800" b="1" dirty="0"/>
              <a:t>fijo discontinuo con llamamiento </a:t>
            </a:r>
            <a:r>
              <a:rPr lang="es-ES" sz="1800" b="1" dirty="0" smtClean="0"/>
              <a:t>teórico anterior </a:t>
            </a:r>
            <a:r>
              <a:rPr lang="es-ES" sz="1800" b="1" dirty="0"/>
              <a:t>a 01/06 en un año ordinario</a:t>
            </a:r>
          </a:p>
          <a:p>
            <a:pPr marL="110250" algn="ctr"/>
            <a:r>
              <a:rPr lang="es-ES" sz="1500" b="1" dirty="0"/>
              <a:t>(en un año normal a 1 de junio estaría trabajando)</a:t>
            </a: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7</a:t>
            </a:fld>
            <a:endParaRPr lang="es-ES_tradnl" dirty="0"/>
          </a:p>
        </p:txBody>
      </p:sp>
      <p:sp>
        <p:nvSpPr>
          <p:cNvPr id="13" name="12 CuadroTexto"/>
          <p:cNvSpPr txBox="1"/>
          <p:nvPr/>
        </p:nvSpPr>
        <p:spPr>
          <a:xfrm>
            <a:off x="-255006" y="73073"/>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2" name="CuadroTexto 1"/>
          <p:cNvSpPr txBox="1"/>
          <p:nvPr/>
        </p:nvSpPr>
        <p:spPr>
          <a:xfrm>
            <a:off x="697112" y="2121777"/>
            <a:ext cx="9258632" cy="892552"/>
          </a:xfrm>
          <a:prstGeom prst="rect">
            <a:avLst/>
          </a:prstGeom>
          <a:noFill/>
          <a:ln>
            <a:solidFill>
              <a:srgbClr val="002E54"/>
            </a:solidFill>
          </a:ln>
        </p:spPr>
        <p:txBody>
          <a:bodyPr wrap="square" rtlCol="0">
            <a:spAutoFit/>
          </a:bodyPr>
          <a:lstStyle/>
          <a:p>
            <a:pPr marL="110250" algn="ctr"/>
            <a:r>
              <a:rPr lang="es-ES" sz="1800" b="1" dirty="0">
                <a:solidFill>
                  <a:schemeClr val="tx2"/>
                </a:solidFill>
              </a:rPr>
              <a:t>Se enviará solicitud colectiva (Excel lila) </a:t>
            </a:r>
            <a:r>
              <a:rPr lang="es-ES" sz="1800" b="1" dirty="0" smtClean="0">
                <a:solidFill>
                  <a:schemeClr val="tx2"/>
                </a:solidFill>
              </a:rPr>
              <a:t>incluyendo a </a:t>
            </a:r>
            <a:r>
              <a:rPr lang="es-ES" sz="1800" b="1" dirty="0">
                <a:solidFill>
                  <a:schemeClr val="tx2"/>
                </a:solidFill>
              </a:rPr>
              <a:t>los trabajadores FD afectados por </a:t>
            </a:r>
          </a:p>
          <a:p>
            <a:pPr marL="110250" algn="ctr"/>
            <a:r>
              <a:rPr lang="es-ES" sz="1800" b="1" dirty="0">
                <a:solidFill>
                  <a:schemeClr val="tx2"/>
                </a:solidFill>
              </a:rPr>
              <a:t>ERTE COVID-19 </a:t>
            </a:r>
            <a:r>
              <a:rPr lang="es-ES" sz="1800" b="1" dirty="0" smtClean="0">
                <a:solidFill>
                  <a:schemeClr val="tx2"/>
                </a:solidFill>
              </a:rPr>
              <a:t>de manera </a:t>
            </a:r>
            <a:r>
              <a:rPr lang="es-ES" sz="1800" b="1" dirty="0">
                <a:solidFill>
                  <a:schemeClr val="tx2"/>
                </a:solidFill>
              </a:rPr>
              <a:t>que perciban la prestación extraordinaria por ERTE COVID-19</a:t>
            </a:r>
          </a:p>
          <a:p>
            <a:pPr marL="110250" algn="ctr"/>
            <a:r>
              <a:rPr lang="es-ES" sz="1600" b="1" dirty="0">
                <a:solidFill>
                  <a:schemeClr val="tx2"/>
                </a:solidFill>
              </a:rPr>
              <a:t>con independencia de que estén o no percibiendo otra prestación en ese momento. </a:t>
            </a:r>
          </a:p>
        </p:txBody>
      </p:sp>
      <p:sp>
        <p:nvSpPr>
          <p:cNvPr id="3" name="CuadroTexto 2"/>
          <p:cNvSpPr txBox="1"/>
          <p:nvPr/>
        </p:nvSpPr>
        <p:spPr>
          <a:xfrm>
            <a:off x="223947" y="1816091"/>
            <a:ext cx="10145998" cy="276999"/>
          </a:xfrm>
          <a:prstGeom prst="rect">
            <a:avLst/>
          </a:prstGeom>
          <a:noFill/>
        </p:spPr>
        <p:txBody>
          <a:bodyPr wrap="square" rtlCol="0">
            <a:spAutoFit/>
          </a:bodyPr>
          <a:lstStyle/>
          <a:p>
            <a:pPr algn="ctr"/>
            <a:r>
              <a:rPr lang="es-ES" sz="1200" b="1" dirty="0">
                <a:solidFill>
                  <a:srgbClr val="FF0000"/>
                </a:solidFill>
              </a:rPr>
              <a:t>Son los mismos trámites a efectos de prestación por desempleo. La única diferencia es la fecha de inicio que se indicará en la solicitud colectiva.</a:t>
            </a:r>
          </a:p>
        </p:txBody>
      </p:sp>
      <p:sp>
        <p:nvSpPr>
          <p:cNvPr id="23" name="16 CuadroTexto"/>
          <p:cNvSpPr txBox="1">
            <a:spLocks/>
          </p:cNvSpPr>
          <p:nvPr/>
        </p:nvSpPr>
        <p:spPr>
          <a:xfrm>
            <a:off x="5456492" y="3112641"/>
            <a:ext cx="4971623" cy="723275"/>
          </a:xfrm>
          <a:prstGeom prst="rect">
            <a:avLst/>
          </a:prstGeom>
          <a:solidFill>
            <a:srgbClr val="DFD8E8"/>
          </a:solidFill>
          <a:ln>
            <a:solidFill>
              <a:schemeClr val="accent1"/>
            </a:solidFill>
          </a:ln>
        </p:spPr>
        <p:txBody>
          <a:bodyPr wrap="square" rtlCol="0">
            <a:spAutoFit/>
          </a:bodyPr>
          <a:lstStyle/>
          <a:p>
            <a:pPr marL="110250" algn="ctr"/>
            <a:r>
              <a:rPr lang="es-ES" sz="1500" b="1" dirty="0" smtClean="0"/>
              <a:t>Fecha </a:t>
            </a:r>
            <a:r>
              <a:rPr lang="es-ES" sz="1500" b="1" dirty="0"/>
              <a:t>de inicio en la solicitud colectiva: </a:t>
            </a:r>
          </a:p>
          <a:p>
            <a:pPr marL="110250" algn="ctr"/>
            <a:r>
              <a:rPr lang="es-ES" sz="1600" b="1" dirty="0"/>
              <a:t>la del día de llamamiento a la actividad (teórica</a:t>
            </a:r>
            <a:r>
              <a:rPr lang="es-ES" sz="1600" b="1" dirty="0" smtClean="0"/>
              <a:t>)</a:t>
            </a:r>
          </a:p>
          <a:p>
            <a:pPr marL="110250" algn="ctr">
              <a:lnSpc>
                <a:spcPts val="1200"/>
              </a:lnSpc>
            </a:pPr>
            <a:endParaRPr lang="es-ES" sz="1500" b="1" dirty="0" smtClean="0"/>
          </a:p>
        </p:txBody>
      </p:sp>
      <p:sp>
        <p:nvSpPr>
          <p:cNvPr id="24" name="18 CuadroTexto"/>
          <p:cNvSpPr txBox="1"/>
          <p:nvPr/>
        </p:nvSpPr>
        <p:spPr>
          <a:xfrm>
            <a:off x="377166" y="3097638"/>
            <a:ext cx="4779360" cy="754053"/>
          </a:xfrm>
          <a:prstGeom prst="rect">
            <a:avLst/>
          </a:prstGeom>
          <a:solidFill>
            <a:srgbClr val="DFD8E8"/>
          </a:solidFill>
          <a:ln>
            <a:solidFill>
              <a:schemeClr val="accent1"/>
            </a:solidFill>
          </a:ln>
        </p:spPr>
        <p:txBody>
          <a:bodyPr wrap="square" rtlCol="0">
            <a:spAutoFit/>
          </a:bodyPr>
          <a:lstStyle>
            <a:defPPr>
              <a:defRPr lang="es-ES_tradnl"/>
            </a:defPPr>
            <a:lvl1pPr marL="110250" algn="ctr">
              <a:defRPr sz="1500" b="1">
                <a:solidFill>
                  <a:schemeClr val="tx2"/>
                </a:solidFill>
              </a:defRPr>
            </a:lvl1pPr>
          </a:lstStyle>
          <a:p>
            <a:r>
              <a:rPr lang="es-ES" dirty="0">
                <a:solidFill>
                  <a:schemeClr val="tx1"/>
                </a:solidFill>
              </a:rPr>
              <a:t>Fecha de inicio en la solicitud colectiva:  01/06/2021</a:t>
            </a:r>
            <a:br>
              <a:rPr lang="es-ES" dirty="0">
                <a:solidFill>
                  <a:schemeClr val="tx1"/>
                </a:solidFill>
              </a:rPr>
            </a:br>
            <a:r>
              <a:rPr lang="es-ES" dirty="0">
                <a:solidFill>
                  <a:schemeClr val="tx1"/>
                </a:solidFill>
              </a:rPr>
              <a:t> </a:t>
            </a:r>
            <a:r>
              <a:rPr lang="es-ES" sz="1300" dirty="0">
                <a:solidFill>
                  <a:schemeClr val="tx1"/>
                </a:solidFill>
              </a:rPr>
              <a:t>salvo que hubiera incluido ya al trabajador en el ERTE</a:t>
            </a:r>
          </a:p>
          <a:p>
            <a:r>
              <a:rPr lang="es-ES" sz="1300" dirty="0">
                <a:solidFill>
                  <a:schemeClr val="tx1"/>
                </a:solidFill>
              </a:rPr>
              <a:t> y enviado la solicitud colectiva antes de esta fecha</a:t>
            </a:r>
          </a:p>
        </p:txBody>
      </p:sp>
      <p:cxnSp>
        <p:nvCxnSpPr>
          <p:cNvPr id="5" name="Conector recto de flecha 4"/>
          <p:cNvCxnSpPr/>
          <p:nvPr/>
        </p:nvCxnSpPr>
        <p:spPr>
          <a:xfrm>
            <a:off x="522164" y="1596304"/>
            <a:ext cx="0" cy="1728076"/>
          </a:xfrm>
          <a:prstGeom prst="straightConnector1">
            <a:avLst/>
          </a:prstGeom>
          <a:ln w="2857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 name="Conector recto de flecha 25"/>
          <p:cNvCxnSpPr/>
          <p:nvPr/>
        </p:nvCxnSpPr>
        <p:spPr>
          <a:xfrm>
            <a:off x="10165244" y="1551163"/>
            <a:ext cx="1" cy="1728076"/>
          </a:xfrm>
          <a:prstGeom prst="straightConnector1">
            <a:avLst/>
          </a:prstGeom>
          <a:ln w="2857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 name="CuadroTexto 7"/>
          <p:cNvSpPr txBox="1"/>
          <p:nvPr/>
        </p:nvSpPr>
        <p:spPr>
          <a:xfrm>
            <a:off x="810905" y="3982212"/>
            <a:ext cx="8997682" cy="913070"/>
          </a:xfrm>
          <a:prstGeom prst="rect">
            <a:avLst/>
          </a:prstGeom>
          <a:noFill/>
          <a:ln w="31750">
            <a:solidFill>
              <a:schemeClr val="accent1">
                <a:alpha val="99000"/>
              </a:schemeClr>
            </a:solidFill>
          </a:ln>
        </p:spPr>
        <p:txBody>
          <a:bodyPr wrap="square" rtlCol="0">
            <a:spAutoFit/>
          </a:bodyPr>
          <a:lstStyle/>
          <a:p>
            <a:pPr marL="110250" algn="just">
              <a:lnSpc>
                <a:spcPts val="1600"/>
              </a:lnSpc>
            </a:pPr>
            <a:r>
              <a:rPr lang="es-ES" sz="1500" dirty="0"/>
              <a:t>La plantilla de la solicitud se encuentra en:</a:t>
            </a:r>
          </a:p>
          <a:p>
            <a:pPr marL="110250" algn="just">
              <a:lnSpc>
                <a:spcPts val="1600"/>
              </a:lnSpc>
            </a:pPr>
            <a:r>
              <a:rPr lang="es-ES" sz="1500" b="1" dirty="0">
                <a:solidFill>
                  <a:schemeClr val="tx2"/>
                </a:solidFill>
              </a:rPr>
              <a:t> </a:t>
            </a:r>
            <a:r>
              <a:rPr lang="es-ES" sz="1500" dirty="0">
                <a:hlinkClick r:id="rId3"/>
              </a:rPr>
              <a:t>https://www.sepe.es/SiteSepe/contenidos/COVID-19/documentos/Plantilla-ERES--COVID-19-v19-Env.xlsx</a:t>
            </a:r>
            <a:endParaRPr lang="es-ES" sz="1500" dirty="0"/>
          </a:p>
          <a:p>
            <a:pPr marL="110250" algn="just">
              <a:lnSpc>
                <a:spcPts val="1600"/>
              </a:lnSpc>
            </a:pPr>
            <a:r>
              <a:rPr lang="es-ES" sz="1500" dirty="0"/>
              <a:t>El envío de la solicitud se hará a través de la sede electrónica del SEPE: </a:t>
            </a:r>
          </a:p>
          <a:p>
            <a:pPr marL="110250" algn="just">
              <a:lnSpc>
                <a:spcPts val="1600"/>
              </a:lnSpc>
            </a:pPr>
            <a:r>
              <a:rPr lang="es-ES" sz="1500" dirty="0">
                <a:hlinkClick r:id="rId4"/>
              </a:rPr>
              <a:t>https://sede.sepe.gob.es/ValErteCov19Web/flows/solicitud</a:t>
            </a:r>
            <a:endParaRPr lang="es-ES" sz="1500" dirty="0"/>
          </a:p>
        </p:txBody>
      </p:sp>
      <p:sp>
        <p:nvSpPr>
          <p:cNvPr id="27" name="CuadroTexto 26"/>
          <p:cNvSpPr txBox="1"/>
          <p:nvPr/>
        </p:nvSpPr>
        <p:spPr>
          <a:xfrm>
            <a:off x="130804" y="5002170"/>
            <a:ext cx="10332284" cy="2072362"/>
          </a:xfrm>
          <a:prstGeom prst="rect">
            <a:avLst/>
          </a:prstGeom>
          <a:noFill/>
        </p:spPr>
        <p:txBody>
          <a:bodyPr wrap="square" rtlCol="0">
            <a:spAutoFit/>
          </a:bodyPr>
          <a:lstStyle/>
          <a:p>
            <a:pPr marL="110250" algn="just"/>
            <a:r>
              <a:rPr lang="es-ES" sz="1500" dirty="0"/>
              <a:t>Una vez incluido el trabajador FD en el ERTE COVID-19, si trabaja menos de su jornada habitual (menos días o menos horas) se comunicará a través de los ficheros XML de periodos de actividad. Igualmente se comunicará por XML cualquier otra variación que afecte a la prestación, entre las que se encontrarían bajas en la prestación, IT, maternidad/paternidad, interrupciones ordinarias o por COVID-19 de la actividad). El envío de estos ficheros XML se hará a través de la sede SEPE:</a:t>
            </a:r>
          </a:p>
          <a:p>
            <a:pPr marL="110250" algn="just"/>
            <a:r>
              <a:rPr lang="es-ES" sz="1500" dirty="0">
                <a:hlinkClick r:id="rId5"/>
              </a:rPr>
              <a:t>https://sede.sepe.gob.es/portalSede/procedimientos-y-servicios/empresas/proteccion-por-desempleo/certific-2/certific-2-periodos-actividad.html</a:t>
            </a:r>
            <a:r>
              <a:rPr lang="es-ES" sz="1500" dirty="0"/>
              <a:t> (transacción en sede SEPE)   </a:t>
            </a:r>
          </a:p>
          <a:p>
            <a:pPr marL="110250" algn="just">
              <a:spcBef>
                <a:spcPts val="600"/>
              </a:spcBef>
            </a:pPr>
            <a:r>
              <a:rPr lang="es-ES" sz="1400" b="1" dirty="0" smtClean="0">
                <a:solidFill>
                  <a:srgbClr val="FF0000"/>
                </a:solidFill>
              </a:rPr>
              <a:t>                                Además</a:t>
            </a:r>
            <a:r>
              <a:rPr lang="es-ES" sz="1400" b="1" dirty="0">
                <a:solidFill>
                  <a:srgbClr val="FF0000"/>
                </a:solidFill>
              </a:rPr>
              <a:t>, la empresa deberá efectuar las correspondientes comunicaciones a la Autoridad Laboral, a la ITSS y a la TGSS.</a:t>
            </a:r>
          </a:p>
          <a:p>
            <a:pPr marL="110250" algn="just"/>
            <a:endParaRPr lang="es-ES" sz="1600" b="1" dirty="0">
              <a:solidFill>
                <a:schemeClr val="tx2"/>
              </a:solidFill>
            </a:endParaRPr>
          </a:p>
          <a:p>
            <a:pPr marL="110250" algn="just">
              <a:lnSpc>
                <a:spcPts val="400"/>
              </a:lnSpc>
            </a:pPr>
            <a:endParaRPr lang="es-ES" sz="1500" b="1" dirty="0">
              <a:solidFill>
                <a:schemeClr val="tx2"/>
              </a:solidFill>
            </a:endParaRPr>
          </a:p>
        </p:txBody>
      </p:sp>
      <p:sp>
        <p:nvSpPr>
          <p:cNvPr id="18" name="4 CuadroTexto"/>
          <p:cNvSpPr txBox="1"/>
          <p:nvPr/>
        </p:nvSpPr>
        <p:spPr>
          <a:xfrm>
            <a:off x="678614" y="6791040"/>
            <a:ext cx="2088232" cy="230832"/>
          </a:xfrm>
          <a:prstGeom prst="rect">
            <a:avLst/>
          </a:prstGeom>
          <a:noFill/>
        </p:spPr>
        <p:txBody>
          <a:bodyPr wrap="square" rtlCol="0">
            <a:spAutoFit/>
          </a:bodyPr>
          <a:lstStyle/>
          <a:p>
            <a:r>
              <a:rPr lang="es-ES" sz="900" dirty="0"/>
              <a:t>Contenido actualizado 10/06/2021</a:t>
            </a:r>
            <a:endParaRPr lang="es-ES_tradnl" sz="900" dirty="0"/>
          </a:p>
        </p:txBody>
      </p:sp>
    </p:spTree>
    <p:extLst>
      <p:ext uri="{BB962C8B-B14F-4D97-AF65-F5344CB8AC3E}">
        <p14:creationId xmlns:p14="http://schemas.microsoft.com/office/powerpoint/2010/main" val="16183715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80">
                                          <p:stCondLst>
                                            <p:cond delay="0"/>
                                          </p:stCondLst>
                                        </p:cTn>
                                        <p:tgtEl>
                                          <p:spTgt spid="3"/>
                                        </p:tgtEl>
                                      </p:cBhvr>
                                    </p:animEffect>
                                    <p:anim calcmode="lin" valueType="num">
                                      <p:cBhvr>
                                        <p:cTn id="1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gtEl>
                                      </p:cBhvr>
                                      <p:to x="100000" y="60000"/>
                                    </p:animScale>
                                    <p:animScale>
                                      <p:cBhvr>
                                        <p:cTn id="20" dur="166" decel="50000">
                                          <p:stCondLst>
                                            <p:cond delay="676"/>
                                          </p:stCondLst>
                                        </p:cTn>
                                        <p:tgtEl>
                                          <p:spTgt spid="3"/>
                                        </p:tgtEl>
                                      </p:cBhvr>
                                      <p:to x="100000" y="100000"/>
                                    </p:animScale>
                                    <p:animScale>
                                      <p:cBhvr>
                                        <p:cTn id="21" dur="26">
                                          <p:stCondLst>
                                            <p:cond delay="1312"/>
                                          </p:stCondLst>
                                        </p:cTn>
                                        <p:tgtEl>
                                          <p:spTgt spid="3"/>
                                        </p:tgtEl>
                                      </p:cBhvr>
                                      <p:to x="100000" y="80000"/>
                                    </p:animScale>
                                    <p:animScale>
                                      <p:cBhvr>
                                        <p:cTn id="22" dur="166" decel="50000">
                                          <p:stCondLst>
                                            <p:cond delay="1338"/>
                                          </p:stCondLst>
                                        </p:cTn>
                                        <p:tgtEl>
                                          <p:spTgt spid="3"/>
                                        </p:tgtEl>
                                      </p:cBhvr>
                                      <p:to x="100000" y="100000"/>
                                    </p:animScale>
                                    <p:animScale>
                                      <p:cBhvr>
                                        <p:cTn id="23" dur="26">
                                          <p:stCondLst>
                                            <p:cond delay="1642"/>
                                          </p:stCondLst>
                                        </p:cTn>
                                        <p:tgtEl>
                                          <p:spTgt spid="3"/>
                                        </p:tgtEl>
                                      </p:cBhvr>
                                      <p:to x="100000" y="90000"/>
                                    </p:animScale>
                                    <p:animScale>
                                      <p:cBhvr>
                                        <p:cTn id="24" dur="166" decel="50000">
                                          <p:stCondLst>
                                            <p:cond delay="1668"/>
                                          </p:stCondLst>
                                        </p:cTn>
                                        <p:tgtEl>
                                          <p:spTgt spid="3"/>
                                        </p:tgtEl>
                                      </p:cBhvr>
                                      <p:to x="100000" y="100000"/>
                                    </p:animScale>
                                    <p:animScale>
                                      <p:cBhvr>
                                        <p:cTn id="25" dur="26">
                                          <p:stCondLst>
                                            <p:cond delay="1808"/>
                                          </p:stCondLst>
                                        </p:cTn>
                                        <p:tgtEl>
                                          <p:spTgt spid="3"/>
                                        </p:tgtEl>
                                      </p:cBhvr>
                                      <p:to x="100000" y="95000"/>
                                    </p:animScale>
                                    <p:animScale>
                                      <p:cBhvr>
                                        <p:cTn id="26" dur="166" decel="50000">
                                          <p:stCondLst>
                                            <p:cond delay="1834"/>
                                          </p:stCondLst>
                                        </p:cTn>
                                        <p:tgtEl>
                                          <p:spTgt spid="3"/>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7">
                                            <p:txEl>
                                              <p:pRg st="2" end="2"/>
                                            </p:txEl>
                                          </p:spTgt>
                                        </p:tgtEl>
                                        <p:attrNameLst>
                                          <p:attrName>style.visibility</p:attrName>
                                        </p:attrNameLst>
                                      </p:cBhvr>
                                      <p:to>
                                        <p:strVal val="visible"/>
                                      </p:to>
                                    </p:set>
                                    <p:anim calcmode="lin" valueType="num">
                                      <p:cBhvr additive="base">
                                        <p:cTn id="31" dur="500" fill="hold"/>
                                        <p:tgtEl>
                                          <p:spTgt spid="27">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7" grpId="0" uiExpand="1"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78148" y="2381774"/>
            <a:ext cx="9937104" cy="2410900"/>
          </a:xfrm>
          <a:prstGeom prst="rect">
            <a:avLst/>
          </a:prstGeom>
          <a:noFill/>
        </p:spPr>
        <p:txBody>
          <a:bodyPr wrap="square" lIns="116824" tIns="58412" rIns="116824" bIns="58412" rtlCol="0">
            <a:spAutoFit/>
          </a:bodyPr>
          <a:lstStyle/>
          <a:p>
            <a:pPr algn="just">
              <a:spcBef>
                <a:spcPts val="600"/>
              </a:spcBef>
            </a:pPr>
            <a:r>
              <a:rPr lang="es-ES_tradnl" sz="1600" b="1" dirty="0">
                <a:solidFill>
                  <a:schemeClr val="tx2"/>
                </a:solidFill>
              </a:rPr>
              <a:t>Disposición adicional 3ª del Real Decreto-ley 11/2021:</a:t>
            </a:r>
          </a:p>
          <a:p>
            <a:pPr algn="just">
              <a:spcBef>
                <a:spcPts val="600"/>
              </a:spcBef>
            </a:pPr>
            <a:r>
              <a:rPr lang="es-ES" sz="1600" i="1" dirty="0">
                <a:solidFill>
                  <a:schemeClr val="tx2"/>
                </a:solidFill>
              </a:rPr>
              <a:t>1. Las empresas deberán incorporar efectivamente a las personas con contrato fijo discontinuo y a </a:t>
            </a:r>
            <a:r>
              <a:rPr lang="es-ES" sz="1600" i="1" u="sng" dirty="0">
                <a:solidFill>
                  <a:schemeClr val="tx2"/>
                </a:solidFill>
              </a:rPr>
              <a:t>aquellas que realizan trabajos fijos y periódicos que se repitan en fechas ciertas</a:t>
            </a:r>
            <a:r>
              <a:rPr lang="es-ES" sz="1600" i="1" dirty="0">
                <a:solidFill>
                  <a:schemeClr val="tx2"/>
                </a:solidFill>
              </a:rPr>
              <a:t> durante el periodo teórico de llamamiento (…).</a:t>
            </a:r>
          </a:p>
          <a:p>
            <a:pPr algn="just"/>
            <a:r>
              <a:rPr lang="es-ES" sz="1600" i="1" dirty="0">
                <a:solidFill>
                  <a:schemeClr val="tx2"/>
                </a:solidFill>
              </a:rPr>
              <a:t>2. En el caso en que, como consecuencia de las restricciones y medidas de contención sanitaria, las personas referidas en el apartado anterior no puedan desarrollar actividad efectiva en el periodo de llamamiento indicado, estas </a:t>
            </a:r>
            <a:r>
              <a:rPr lang="es-ES" sz="1600" i="1" u="sng" dirty="0">
                <a:solidFill>
                  <a:schemeClr val="tx2"/>
                </a:solidFill>
              </a:rPr>
              <a:t>deberán ser afectadas en ese momento por los expedientes de regulación temporal de empleo vigentes </a:t>
            </a:r>
            <a:r>
              <a:rPr lang="es-ES" sz="1600" i="1" dirty="0">
                <a:solidFill>
                  <a:schemeClr val="tx2"/>
                </a:solidFill>
              </a:rPr>
              <a:t>a fecha de entrada en vigor de esta norma </a:t>
            </a:r>
            <a:r>
              <a:rPr lang="es-ES" sz="1600" i="1" u="sng" dirty="0">
                <a:solidFill>
                  <a:schemeClr val="tx2"/>
                </a:solidFill>
              </a:rPr>
              <a:t>o autorizados con posterioridad a esta</a:t>
            </a:r>
            <a:r>
              <a:rPr lang="es-ES" sz="1600" i="1" dirty="0">
                <a:solidFill>
                  <a:schemeClr val="tx2"/>
                </a:solidFill>
              </a:rPr>
              <a:t>, y mantenerse en dicha situación hasta que tenga lugar su reincorporación efectiva o, en su caso, hasta la fecha de interrupción de su actividad, dentro del periodo referido en el apartado 1.</a:t>
            </a:r>
          </a:p>
        </p:txBody>
      </p:sp>
      <p:sp>
        <p:nvSpPr>
          <p:cNvPr id="9" name="8 CuadroTexto"/>
          <p:cNvSpPr txBox="1"/>
          <p:nvPr/>
        </p:nvSpPr>
        <p:spPr>
          <a:xfrm>
            <a:off x="1" y="108223"/>
            <a:ext cx="10693400" cy="671963"/>
          </a:xfrm>
          <a:prstGeom prst="rect">
            <a:avLst/>
          </a:prstGeom>
          <a:noFill/>
        </p:spPr>
        <p:txBody>
          <a:bodyPr wrap="square" lIns="116824" tIns="58412" rIns="116824" bIns="58412" rtlCol="0">
            <a:spAutoFit/>
          </a:bodyPr>
          <a:lstStyle/>
          <a:p>
            <a:pPr lvl="0" algn="r"/>
            <a:endParaRPr lang="es-ES" sz="1400" b="1" dirty="0">
              <a:solidFill>
                <a:prstClr val="white"/>
              </a:solidFill>
            </a:endParaRPr>
          </a:p>
          <a:p>
            <a:pPr lvl="0" algn="ctr"/>
            <a:r>
              <a:rPr lang="es-ES" sz="2200" b="1" dirty="0">
                <a:solidFill>
                  <a:prstClr val="white"/>
                </a:solidFill>
              </a:rPr>
              <a:t>4. Trabajadores indefinidos a tiempo parcial con trabajos en fechas ciertas y repetidas</a:t>
            </a:r>
            <a:endParaRPr lang="es-ES" sz="2400" b="1" dirty="0">
              <a:solidFill>
                <a:prstClr val="white"/>
              </a:solidFill>
            </a:endParaRPr>
          </a:p>
        </p:txBody>
      </p:sp>
      <p:sp>
        <p:nvSpPr>
          <p:cNvPr id="6" name="2 Marcador de número de diapositiva"/>
          <p:cNvSpPr>
            <a:spLocks noGrp="1"/>
          </p:cNvSpPr>
          <p:nvPr>
            <p:ph type="sldNum" sz="quarter" idx="4"/>
          </p:nvPr>
        </p:nvSpPr>
        <p:spPr/>
        <p:txBody>
          <a:bodyPr/>
          <a:lstStyle/>
          <a:p>
            <a:fld id="{6CD32176-65D9-4359-8594-D1C589AFA430}" type="slidenum">
              <a:rPr lang="es-ES_tradnl" smtClean="0"/>
              <a:pPr/>
              <a:t>8</a:t>
            </a:fld>
            <a:endParaRPr lang="es-ES_tradnl" dirty="0"/>
          </a:p>
        </p:txBody>
      </p:sp>
      <p:sp>
        <p:nvSpPr>
          <p:cNvPr id="7" name="6 CuadroTexto"/>
          <p:cNvSpPr txBox="1"/>
          <p:nvPr/>
        </p:nvSpPr>
        <p:spPr>
          <a:xfrm>
            <a:off x="186081" y="1036823"/>
            <a:ext cx="10369155" cy="1133628"/>
          </a:xfrm>
          <a:prstGeom prst="rect">
            <a:avLst/>
          </a:prstGeom>
          <a:solidFill>
            <a:schemeClr val="accent6">
              <a:lumMod val="40000"/>
              <a:lumOff val="60000"/>
            </a:schemeClr>
          </a:solidFill>
        </p:spPr>
        <p:txBody>
          <a:bodyPr wrap="square" lIns="116824" tIns="58412" rIns="116824" bIns="58412" rtlCol="0">
            <a:spAutoFit/>
          </a:bodyPr>
          <a:lstStyle/>
          <a:p>
            <a:pPr lvl="0" algn="just"/>
            <a:r>
              <a:rPr lang="es-ES" sz="2200" b="1" dirty="0"/>
              <a:t>A los trabajadores con contrato indefinido a tiempo parcial que realizan su actividad de forma periódica que se repite en fechas ciertas (asimilados a fijos discontinuos) </a:t>
            </a:r>
            <a:r>
              <a:rPr lang="es-ES" sz="2200" b="1" dirty="0" smtClean="0"/>
              <a:t>les </a:t>
            </a:r>
            <a:r>
              <a:rPr lang="es-ES" sz="2200" b="1" dirty="0"/>
              <a:t>será igualmente de aplicación lo indicado en el RDL 11/2021: </a:t>
            </a:r>
          </a:p>
        </p:txBody>
      </p:sp>
      <p:sp>
        <p:nvSpPr>
          <p:cNvPr id="8" name="7 CuadroTexto"/>
          <p:cNvSpPr txBox="1"/>
          <p:nvPr/>
        </p:nvSpPr>
        <p:spPr>
          <a:xfrm>
            <a:off x="-258220" y="2700"/>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5" name="4 CuadroTexto"/>
          <p:cNvSpPr txBox="1"/>
          <p:nvPr/>
        </p:nvSpPr>
        <p:spPr>
          <a:xfrm>
            <a:off x="738188" y="6699840"/>
            <a:ext cx="2088232" cy="230832"/>
          </a:xfrm>
          <a:prstGeom prst="rect">
            <a:avLst/>
          </a:prstGeom>
          <a:noFill/>
        </p:spPr>
        <p:txBody>
          <a:bodyPr wrap="square" rtlCol="0">
            <a:spAutoFit/>
          </a:bodyPr>
          <a:lstStyle/>
          <a:p>
            <a:r>
              <a:rPr lang="es-ES" sz="900" dirty="0"/>
              <a:t>Contenido actualizado 10/06/2021</a:t>
            </a:r>
            <a:endParaRPr lang="es-ES_tradnl" sz="900" dirty="0"/>
          </a:p>
        </p:txBody>
      </p:sp>
      <p:sp>
        <p:nvSpPr>
          <p:cNvPr id="10" name="6 CuadroTexto"/>
          <p:cNvSpPr txBox="1"/>
          <p:nvPr/>
        </p:nvSpPr>
        <p:spPr>
          <a:xfrm>
            <a:off x="234131" y="4996332"/>
            <a:ext cx="10225137" cy="995128"/>
          </a:xfrm>
          <a:prstGeom prst="rect">
            <a:avLst/>
          </a:prstGeom>
          <a:noFill/>
        </p:spPr>
        <p:txBody>
          <a:bodyPr wrap="square" lIns="116824" tIns="58412" rIns="116824" bIns="58412" rtlCol="0">
            <a:spAutoFit/>
          </a:bodyPr>
          <a:lstStyle/>
          <a:p>
            <a:pPr lvl="0" algn="just"/>
            <a:r>
              <a:rPr lang="es-ES" sz="1900" b="1" dirty="0"/>
              <a:t>De cara a identificar a estos colectivos y saber si se le debe dar el tratamiento indicado en la DA 3ª será necesario elevar consulta a la Dirección Provincial del SEPE (DP) correspondiente, presentando escrito a través de </a:t>
            </a:r>
            <a:r>
              <a:rPr lang="es-ES" sz="1900" b="1" dirty="0" err="1"/>
              <a:t>RedSARA</a:t>
            </a:r>
            <a:r>
              <a:rPr lang="es-ES" sz="1900" b="1" dirty="0"/>
              <a:t> o por los medios de comunicación que la DP establezca. </a:t>
            </a:r>
          </a:p>
        </p:txBody>
      </p:sp>
    </p:spTree>
    <p:custDataLst>
      <p:tags r:id="rId1"/>
    </p:custDataLst>
    <p:extLst>
      <p:ext uri="{BB962C8B-B14F-4D97-AF65-F5344CB8AC3E}">
        <p14:creationId xmlns:p14="http://schemas.microsoft.com/office/powerpoint/2010/main" val="2278240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500"/>
                                        <p:tgtEl>
                                          <p:spTgt spid="7"/>
                                        </p:tgtEl>
                                      </p:cBhvr>
                                    </p:animEffect>
                                    <p:anim calcmode="lin" valueType="num">
                                      <p:cBhvr>
                                        <p:cTn id="8" dur="1500" fill="hold"/>
                                        <p:tgtEl>
                                          <p:spTgt spid="7"/>
                                        </p:tgtEl>
                                        <p:attrNameLst>
                                          <p:attrName>ppt_x</p:attrName>
                                        </p:attrNameLst>
                                      </p:cBhvr>
                                      <p:tavLst>
                                        <p:tav tm="0">
                                          <p:val>
                                            <p:strVal val="#ppt_x"/>
                                          </p:val>
                                        </p:tav>
                                        <p:tav tm="100000">
                                          <p:val>
                                            <p:strVal val="#ppt_x"/>
                                          </p:val>
                                        </p:tav>
                                      </p:tavLst>
                                    </p:anim>
                                    <p:anim calcmode="lin" valueType="num">
                                      <p:cBhvr>
                                        <p:cTn id="9" dur="1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41736" y="324246"/>
            <a:ext cx="10693400" cy="487297"/>
          </a:xfrm>
          <a:prstGeom prst="rect">
            <a:avLst/>
          </a:prstGeom>
          <a:noFill/>
        </p:spPr>
        <p:txBody>
          <a:bodyPr wrap="square" lIns="116824" tIns="58412" rIns="116824" bIns="58412" rtlCol="0">
            <a:spAutoFit/>
          </a:bodyPr>
          <a:lstStyle/>
          <a:p>
            <a:pPr algn="ctr"/>
            <a:r>
              <a:rPr lang="es-ES" sz="2400" b="1" dirty="0">
                <a:solidFill>
                  <a:prstClr val="white"/>
                </a:solidFill>
              </a:rPr>
              <a:t>5. </a:t>
            </a:r>
            <a:r>
              <a:rPr lang="es-ES" sz="2100" b="1" dirty="0">
                <a:solidFill>
                  <a:prstClr val="white"/>
                </a:solidFill>
              </a:rPr>
              <a:t>Trabajadores fijos discontinuos con incorporación efectiva a la actividad-interrupciones</a:t>
            </a:r>
          </a:p>
        </p:txBody>
      </p:sp>
      <p:sp>
        <p:nvSpPr>
          <p:cNvPr id="11" name="2 Marcador de número de diapositiva"/>
          <p:cNvSpPr>
            <a:spLocks noGrp="1"/>
          </p:cNvSpPr>
          <p:nvPr>
            <p:ph type="sldNum" sz="quarter" idx="4"/>
          </p:nvPr>
        </p:nvSpPr>
        <p:spPr>
          <a:xfrm>
            <a:off x="0" y="6906456"/>
            <a:ext cx="642521" cy="402567"/>
          </a:xfrm>
        </p:spPr>
        <p:txBody>
          <a:bodyPr/>
          <a:lstStyle/>
          <a:p>
            <a:fld id="{6CD32176-65D9-4359-8594-D1C589AFA430}" type="slidenum">
              <a:rPr lang="es-ES_tradnl" smtClean="0"/>
              <a:pPr/>
              <a:t>9</a:t>
            </a:fld>
            <a:endParaRPr lang="es-ES_tradnl" dirty="0"/>
          </a:p>
        </p:txBody>
      </p:sp>
      <p:sp>
        <p:nvSpPr>
          <p:cNvPr id="13" name="12 CuadroTexto"/>
          <p:cNvSpPr txBox="1"/>
          <p:nvPr/>
        </p:nvSpPr>
        <p:spPr>
          <a:xfrm>
            <a:off x="-206897" y="37339"/>
            <a:ext cx="10693400" cy="333408"/>
          </a:xfrm>
          <a:prstGeom prst="rect">
            <a:avLst/>
          </a:prstGeom>
          <a:noFill/>
        </p:spPr>
        <p:txBody>
          <a:bodyPr wrap="square" lIns="116824" tIns="58412" rIns="116824" bIns="58412" rtlCol="0">
            <a:spAutoFit/>
          </a:bodyPr>
          <a:lstStyle/>
          <a:p>
            <a:pPr lvl="0" algn="r"/>
            <a:r>
              <a:rPr lang="es-ES" sz="1400" b="1" dirty="0">
                <a:solidFill>
                  <a:prstClr val="white"/>
                </a:solidFill>
              </a:rPr>
              <a:t>Cuestiones de procedimiento sobre la gestión de los ERTE y protección de FD </a:t>
            </a:r>
            <a:r>
              <a:rPr lang="es-ES_tradnl" sz="1400" b="1" dirty="0">
                <a:solidFill>
                  <a:prstClr val="white"/>
                </a:solidFill>
              </a:rPr>
              <a:t> -  Reales Decretos leyes </a:t>
            </a:r>
            <a:r>
              <a:rPr lang="es-ES" sz="1400" b="1" dirty="0">
                <a:solidFill>
                  <a:prstClr val="white"/>
                </a:solidFill>
              </a:rPr>
              <a:t>30/2020,</a:t>
            </a:r>
            <a:r>
              <a:rPr lang="es-ES_tradnl" sz="1400" b="1" dirty="0">
                <a:solidFill>
                  <a:prstClr val="white"/>
                </a:solidFill>
              </a:rPr>
              <a:t> 2/2021 y 11/2021</a:t>
            </a:r>
            <a:endParaRPr lang="es-ES" sz="1400" b="1" dirty="0">
              <a:solidFill>
                <a:prstClr val="white"/>
              </a:solidFill>
            </a:endParaRPr>
          </a:p>
        </p:txBody>
      </p:sp>
      <p:sp>
        <p:nvSpPr>
          <p:cNvPr id="8" name="6 CuadroTexto">
            <a:extLst>
              <a:ext uri="{FF2B5EF4-FFF2-40B4-BE49-F238E27FC236}">
                <a16:creationId xmlns:a16="http://schemas.microsoft.com/office/drawing/2014/main" id="{EDD255EC-A4C8-4D3F-83FB-1BB0A8882B0E}"/>
              </a:ext>
            </a:extLst>
          </p:cNvPr>
          <p:cNvSpPr txBox="1"/>
          <p:nvPr/>
        </p:nvSpPr>
        <p:spPr>
          <a:xfrm>
            <a:off x="195272" y="915037"/>
            <a:ext cx="10252371" cy="948962"/>
          </a:xfrm>
          <a:prstGeom prst="rect">
            <a:avLst/>
          </a:prstGeom>
          <a:solidFill>
            <a:schemeClr val="accent5">
              <a:lumMod val="60000"/>
              <a:lumOff val="40000"/>
            </a:schemeClr>
          </a:solidFill>
          <a:ln>
            <a:solidFill>
              <a:schemeClr val="accent1"/>
            </a:solidFill>
          </a:ln>
        </p:spPr>
        <p:txBody>
          <a:bodyPr wrap="square" lIns="116824" tIns="58412" rIns="116824" bIns="58412" rtlCol="0">
            <a:spAutoFit/>
          </a:bodyPr>
          <a:lstStyle/>
          <a:p>
            <a:pPr lvl="0" algn="just"/>
            <a:r>
              <a:rPr lang="es-ES" sz="1800" b="1" dirty="0"/>
              <a:t>Los trabajadores FD incluidos en las medidas del RDL 30/2020 artículo 9 que se incorporen a la actividad ordinaria y tengan las interrupciones propias de la naturaleza de su contrato (no </a:t>
            </a:r>
            <a:r>
              <a:rPr lang="es-ES" sz="1800" b="1" dirty="0" smtClean="0"/>
              <a:t>las derivadas </a:t>
            </a:r>
            <a:r>
              <a:rPr lang="es-ES" sz="1800" b="1" dirty="0"/>
              <a:t>de ERTE COVID-19) podrán percibir la prestación de FD que corresponda durante los días sin actividad ordinaria.</a:t>
            </a:r>
          </a:p>
        </p:txBody>
      </p:sp>
      <p:sp>
        <p:nvSpPr>
          <p:cNvPr id="10" name="6 CuadroTexto">
            <a:extLst>
              <a:ext uri="{FF2B5EF4-FFF2-40B4-BE49-F238E27FC236}">
                <a16:creationId xmlns:a16="http://schemas.microsoft.com/office/drawing/2014/main" id="{398171DF-5B5E-4323-AA4A-AC710ED6D1D6}"/>
              </a:ext>
            </a:extLst>
          </p:cNvPr>
          <p:cNvSpPr txBox="1"/>
          <p:nvPr/>
        </p:nvSpPr>
        <p:spPr>
          <a:xfrm>
            <a:off x="134493" y="1967493"/>
            <a:ext cx="10313150" cy="810462"/>
          </a:xfrm>
          <a:prstGeom prst="rect">
            <a:avLst/>
          </a:prstGeom>
          <a:noFill/>
        </p:spPr>
        <p:txBody>
          <a:bodyPr wrap="square" lIns="116824" tIns="58412" rIns="116824" bIns="58412" rtlCol="0">
            <a:spAutoFit/>
          </a:bodyPr>
          <a:lstStyle/>
          <a:p>
            <a:pPr lvl="0" algn="just"/>
            <a:r>
              <a:rPr lang="es-ES" sz="1500" b="1" dirty="0"/>
              <a:t>A </a:t>
            </a:r>
            <a:r>
              <a:rPr lang="es-ES" sz="1500" b="1" dirty="0" smtClean="0"/>
              <a:t>los trabajadores FD que estén realizando su trabajo </a:t>
            </a:r>
            <a:r>
              <a:rPr lang="es-ES" sz="1500" b="1" u="sng" dirty="0"/>
              <a:t>habitual</a:t>
            </a:r>
            <a:r>
              <a:rPr lang="es-ES" sz="1500" b="1" dirty="0"/>
              <a:t> en su jornada </a:t>
            </a:r>
            <a:r>
              <a:rPr lang="es-ES" sz="1500" b="1" u="sng" dirty="0"/>
              <a:t>habitual</a:t>
            </a:r>
            <a:r>
              <a:rPr lang="es-ES" sz="1500" b="1" dirty="0" smtClean="0"/>
              <a:t>, les corresponde percibir, durante las interrupciones ordinarias, </a:t>
            </a:r>
            <a:r>
              <a:rPr lang="es-ES" sz="1500" b="1" dirty="0"/>
              <a:t>desde que se incorporan al llamamiento, la prestación </a:t>
            </a:r>
            <a:r>
              <a:rPr lang="es-ES" sz="1500" b="1" dirty="0" smtClean="0"/>
              <a:t>ordinaria a la que tengan derecho, salvo que tengan suspendida la prestación extraordinaria de FD por incorporación a la actividad, en cuyo caso podrán reanudar esta.</a:t>
            </a:r>
          </a:p>
        </p:txBody>
      </p:sp>
      <p:sp>
        <p:nvSpPr>
          <p:cNvPr id="14" name="6 CuadroTexto">
            <a:extLst>
              <a:ext uri="{FF2B5EF4-FFF2-40B4-BE49-F238E27FC236}">
                <a16:creationId xmlns:a16="http://schemas.microsoft.com/office/drawing/2014/main" id="{5C3C33BE-2FDB-4E38-9E17-AEB82164581E}"/>
              </a:ext>
            </a:extLst>
          </p:cNvPr>
          <p:cNvSpPr txBox="1"/>
          <p:nvPr/>
        </p:nvSpPr>
        <p:spPr>
          <a:xfrm>
            <a:off x="148957" y="3364096"/>
            <a:ext cx="10303085" cy="856629"/>
          </a:xfrm>
          <a:prstGeom prst="rect">
            <a:avLst/>
          </a:prstGeom>
          <a:noFill/>
        </p:spPr>
        <p:txBody>
          <a:bodyPr wrap="square" lIns="116824" tIns="58412" rIns="116824" bIns="58412" rtlCol="0">
            <a:spAutoFit/>
          </a:bodyPr>
          <a:lstStyle/>
          <a:p>
            <a:pPr algn="just"/>
            <a:r>
              <a:rPr lang="es-ES" sz="1600" b="1" dirty="0"/>
              <a:t>Si, por contrato, estos trabajadores tienen interrupciones ordinarias podrán dejar de cobrar la prestación de FD los días de trabajo efectivo y reanudarla cuando estén en inactividad. La comunicación de estos días inactivos para reanudar la prestación FD se hará por la empresa a través de fichero XML de periodos de actividad</a:t>
            </a:r>
            <a:r>
              <a:rPr lang="es-ES" sz="1600" b="1" dirty="0" smtClean="0"/>
              <a:t>.</a:t>
            </a:r>
            <a:endParaRPr lang="es-ES" sz="1600" b="1" dirty="0"/>
          </a:p>
        </p:txBody>
      </p:sp>
      <p:sp>
        <p:nvSpPr>
          <p:cNvPr id="16" name="6 CuadroTexto">
            <a:extLst>
              <a:ext uri="{FF2B5EF4-FFF2-40B4-BE49-F238E27FC236}">
                <a16:creationId xmlns:a16="http://schemas.microsoft.com/office/drawing/2014/main" id="{64530EB9-B31A-4842-B3F2-9FC3FB896537}"/>
              </a:ext>
            </a:extLst>
          </p:cNvPr>
          <p:cNvSpPr txBox="1"/>
          <p:nvPr/>
        </p:nvSpPr>
        <p:spPr>
          <a:xfrm>
            <a:off x="134493" y="6007421"/>
            <a:ext cx="10373358" cy="733518"/>
          </a:xfrm>
          <a:prstGeom prst="rect">
            <a:avLst/>
          </a:prstGeom>
          <a:noFill/>
        </p:spPr>
        <p:txBody>
          <a:bodyPr wrap="square" lIns="116824" tIns="58412" rIns="116824" bIns="58412" rtlCol="0">
            <a:spAutoFit/>
          </a:bodyPr>
          <a:lstStyle/>
          <a:p>
            <a:pPr lvl="0" algn="ctr"/>
            <a:r>
              <a:rPr lang="es-ES" sz="2000" b="1" dirty="0">
                <a:solidFill>
                  <a:srgbClr val="C00000"/>
                </a:solidFill>
              </a:rPr>
              <a:t>Cualquier interrupción por falta de actividad </a:t>
            </a:r>
            <a:r>
              <a:rPr lang="es-ES" sz="2000" b="1" dirty="0" smtClean="0">
                <a:solidFill>
                  <a:srgbClr val="C00000"/>
                </a:solidFill>
              </a:rPr>
              <a:t>que sea debida </a:t>
            </a:r>
            <a:r>
              <a:rPr lang="es-ES" sz="2000" b="1" dirty="0">
                <a:solidFill>
                  <a:srgbClr val="C00000"/>
                </a:solidFill>
              </a:rPr>
              <a:t>a la COVID-19 supondrá</a:t>
            </a:r>
          </a:p>
          <a:p>
            <a:pPr lvl="0" algn="ctr"/>
            <a:r>
              <a:rPr lang="es-ES" sz="2000" b="1" dirty="0">
                <a:solidFill>
                  <a:srgbClr val="C00000"/>
                </a:solidFill>
              </a:rPr>
              <a:t> incorporar al trabajador a ERTE COVID-19 para percibir la prestación correspondiente.</a:t>
            </a:r>
          </a:p>
        </p:txBody>
      </p:sp>
      <p:sp>
        <p:nvSpPr>
          <p:cNvPr id="17" name="6 CuadroTexto">
            <a:extLst>
              <a:ext uri="{FF2B5EF4-FFF2-40B4-BE49-F238E27FC236}">
                <a16:creationId xmlns:a16="http://schemas.microsoft.com/office/drawing/2014/main" id="{5B9D4564-174A-4EA9-A0ED-F8E2C8316D79}"/>
              </a:ext>
            </a:extLst>
          </p:cNvPr>
          <p:cNvSpPr txBox="1"/>
          <p:nvPr/>
        </p:nvSpPr>
        <p:spPr>
          <a:xfrm>
            <a:off x="287687" y="4362593"/>
            <a:ext cx="9937104" cy="1502959"/>
          </a:xfrm>
          <a:prstGeom prst="rect">
            <a:avLst/>
          </a:prstGeom>
          <a:noFill/>
          <a:ln w="41275">
            <a:solidFill>
              <a:schemeClr val="accent5">
                <a:lumMod val="75000"/>
                <a:alpha val="98000"/>
              </a:schemeClr>
            </a:solidFill>
          </a:ln>
        </p:spPr>
        <p:txBody>
          <a:bodyPr wrap="square" lIns="116824" tIns="58412" rIns="116824" bIns="58412" rtlCol="0">
            <a:spAutoFit/>
          </a:bodyPr>
          <a:lstStyle/>
          <a:p>
            <a:pPr lvl="0" algn="just"/>
            <a:r>
              <a:rPr lang="es-ES" sz="1500" b="1" dirty="0"/>
              <a:t>El fichero XML de periodos de actividad, para estos casos, no se podrá generar por el asistente simplificado (web SEPE) sino por un asistente de códigos (certific@2). Se indicará </a:t>
            </a:r>
            <a:r>
              <a:rPr lang="es-ES" sz="1500" b="1" dirty="0">
                <a:solidFill>
                  <a:schemeClr val="accent5">
                    <a:lumMod val="75000"/>
                  </a:schemeClr>
                </a:solidFill>
                <a:latin typeface="Arial Black" panose="020B0A04020102020204" pitchFamily="34" charset="0"/>
              </a:rPr>
              <a:t>coeficiente de actividad 1 </a:t>
            </a:r>
            <a:r>
              <a:rPr lang="es-ES" sz="1500" b="1" dirty="0"/>
              <a:t>(y no 1,25</a:t>
            </a:r>
            <a:r>
              <a:rPr lang="es-ES" sz="1500" b="1" dirty="0" smtClean="0"/>
              <a:t>) y </a:t>
            </a:r>
            <a:r>
              <a:rPr lang="es-ES" sz="1500" b="1" dirty="0"/>
              <a:t>se calcularán los </a:t>
            </a:r>
            <a:r>
              <a:rPr lang="es-ES" sz="1500" b="1" dirty="0" smtClean="0"/>
              <a:t>DAE multiplicando los días de actividad por 1,25 para que se paguen los días de descanso durante la inactividad. La razón es que </a:t>
            </a:r>
            <a:r>
              <a:rPr lang="es-ES" sz="1500" b="1" dirty="0"/>
              <a:t>no está permitido para los trabajadores FD </a:t>
            </a:r>
            <a:r>
              <a:rPr lang="es-ES" sz="1500" b="1" dirty="0" smtClean="0"/>
              <a:t>ese coeficiente. </a:t>
            </a:r>
          </a:p>
          <a:p>
            <a:pPr lvl="0" algn="just"/>
            <a:r>
              <a:rPr lang="es-ES" sz="1500" b="1" dirty="0" smtClean="0"/>
              <a:t>Los </a:t>
            </a:r>
            <a:r>
              <a:rPr lang="es-ES" sz="1500" b="1" dirty="0"/>
              <a:t>días activos e inactivos se marcarán </a:t>
            </a:r>
            <a:r>
              <a:rPr lang="es-ES" sz="1500" b="1" dirty="0" smtClean="0"/>
              <a:t>en el asistente según </a:t>
            </a:r>
            <a:r>
              <a:rPr lang="es-ES" sz="1500" b="1" dirty="0"/>
              <a:t>lo establecido en </a:t>
            </a:r>
            <a:r>
              <a:rPr lang="es-ES" sz="1500" b="1" dirty="0" smtClean="0"/>
              <a:t>las fichas de </a:t>
            </a:r>
            <a:r>
              <a:rPr lang="es-ES" sz="1500" b="1" dirty="0"/>
              <a:t>este documento para la cumplimentación de los ficheros XML.</a:t>
            </a:r>
          </a:p>
        </p:txBody>
      </p:sp>
      <p:sp>
        <p:nvSpPr>
          <p:cNvPr id="15" name="4 CuadroTexto"/>
          <p:cNvSpPr txBox="1"/>
          <p:nvPr/>
        </p:nvSpPr>
        <p:spPr>
          <a:xfrm>
            <a:off x="738188" y="6763829"/>
            <a:ext cx="2088232" cy="230832"/>
          </a:xfrm>
          <a:prstGeom prst="rect">
            <a:avLst/>
          </a:prstGeom>
          <a:noFill/>
        </p:spPr>
        <p:txBody>
          <a:bodyPr wrap="square" rtlCol="0">
            <a:spAutoFit/>
          </a:bodyPr>
          <a:lstStyle/>
          <a:p>
            <a:r>
              <a:rPr lang="es-ES" sz="900" dirty="0"/>
              <a:t>Contenido actualizado 10/06/2021</a:t>
            </a:r>
            <a:endParaRPr lang="es-ES_tradnl" sz="900" dirty="0"/>
          </a:p>
        </p:txBody>
      </p:sp>
      <p:sp>
        <p:nvSpPr>
          <p:cNvPr id="2" name="CuadroTexto 1"/>
          <p:cNvSpPr txBox="1"/>
          <p:nvPr/>
        </p:nvSpPr>
        <p:spPr>
          <a:xfrm>
            <a:off x="64835" y="2736661"/>
            <a:ext cx="10382808" cy="553998"/>
          </a:xfrm>
          <a:prstGeom prst="rect">
            <a:avLst/>
          </a:prstGeom>
          <a:noFill/>
        </p:spPr>
        <p:txBody>
          <a:bodyPr wrap="square" rtlCol="0">
            <a:spAutoFit/>
          </a:bodyPr>
          <a:lstStyle/>
          <a:p>
            <a:pPr marL="110250" lvl="0" algn="just"/>
            <a:r>
              <a:rPr lang="es-ES" sz="1500" b="1" dirty="0">
                <a:solidFill>
                  <a:schemeClr val="accent5">
                    <a:lumMod val="75000"/>
                  </a:schemeClr>
                </a:solidFill>
              </a:rPr>
              <a:t>La </a:t>
            </a:r>
            <a:r>
              <a:rPr lang="es-ES" sz="1500" b="1" dirty="0" smtClean="0">
                <a:solidFill>
                  <a:schemeClr val="accent5">
                    <a:lumMod val="75000"/>
                  </a:schemeClr>
                </a:solidFill>
              </a:rPr>
              <a:t>empresa habrá enviado previamente al SEPE la solicitud </a:t>
            </a:r>
            <a:r>
              <a:rPr lang="es-ES" sz="1500" b="1" dirty="0">
                <a:solidFill>
                  <a:schemeClr val="accent5">
                    <a:lumMod val="75000"/>
                  </a:schemeClr>
                </a:solidFill>
              </a:rPr>
              <a:t>colectiva (Excel azul) para </a:t>
            </a:r>
            <a:r>
              <a:rPr lang="es-ES" sz="1500" b="1" dirty="0" smtClean="0">
                <a:solidFill>
                  <a:schemeClr val="accent5">
                    <a:lumMod val="75000"/>
                  </a:schemeClr>
                </a:solidFill>
              </a:rPr>
              <a:t>el alta o la reanudación de la prestación </a:t>
            </a:r>
            <a:r>
              <a:rPr lang="es-ES" sz="1500" b="1" dirty="0">
                <a:solidFill>
                  <a:schemeClr val="accent5">
                    <a:lumMod val="75000"/>
                  </a:schemeClr>
                </a:solidFill>
              </a:rPr>
              <a:t>extraordinaria de </a:t>
            </a:r>
            <a:r>
              <a:rPr lang="es-ES" sz="1500" b="1" dirty="0" smtClean="0">
                <a:solidFill>
                  <a:schemeClr val="accent5">
                    <a:lumMod val="75000"/>
                  </a:schemeClr>
                </a:solidFill>
              </a:rPr>
              <a:t>FD, o bien el trabajador habrá solicitado individualmente alta o reanudación de su prestación </a:t>
            </a:r>
            <a:r>
              <a:rPr lang="es-ES" sz="1200" b="1" dirty="0" smtClean="0">
                <a:solidFill>
                  <a:schemeClr val="accent5">
                    <a:lumMod val="75000"/>
                  </a:schemeClr>
                </a:solidFill>
              </a:rPr>
              <a:t>(ver </a:t>
            </a:r>
            <a:r>
              <a:rPr lang="es-ES" sz="1200" b="1" dirty="0">
                <a:solidFill>
                  <a:schemeClr val="accent5">
                    <a:lumMod val="75000"/>
                  </a:schemeClr>
                </a:solidFill>
              </a:rPr>
              <a:t>siguiente </a:t>
            </a:r>
            <a:r>
              <a:rPr lang="es-ES" sz="1200" b="1" dirty="0" smtClean="0">
                <a:solidFill>
                  <a:schemeClr val="accent5">
                    <a:lumMod val="75000"/>
                  </a:schemeClr>
                </a:solidFill>
              </a:rPr>
              <a:t>ficha).</a:t>
            </a:r>
            <a:endParaRPr lang="es-ES" sz="1200" b="1" dirty="0">
              <a:solidFill>
                <a:schemeClr val="accent5">
                  <a:lumMod val="75000"/>
                </a:schemeClr>
              </a:solidFill>
            </a:endParaRPr>
          </a:p>
        </p:txBody>
      </p:sp>
    </p:spTree>
    <p:extLst>
      <p:ext uri="{BB962C8B-B14F-4D97-AF65-F5344CB8AC3E}">
        <p14:creationId xmlns:p14="http://schemas.microsoft.com/office/powerpoint/2010/main" val="26132193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500"/>
                                        <p:tgtEl>
                                          <p:spTgt spid="8"/>
                                        </p:tgtEl>
                                      </p:cBhvr>
                                    </p:animEffect>
                                    <p:anim calcmode="lin" valueType="num">
                                      <p:cBhvr>
                                        <p:cTn id="8" dur="1500" fill="hold"/>
                                        <p:tgtEl>
                                          <p:spTgt spid="8"/>
                                        </p:tgtEl>
                                        <p:attrNameLst>
                                          <p:attrName>ppt_x</p:attrName>
                                        </p:attrNameLst>
                                      </p:cBhvr>
                                      <p:tavLst>
                                        <p:tav tm="0">
                                          <p:val>
                                            <p:strVal val="#ppt_x"/>
                                          </p:val>
                                        </p:tav>
                                        <p:tav tm="100000">
                                          <p:val>
                                            <p:strVal val="#ppt_x"/>
                                          </p:val>
                                        </p:tav>
                                      </p:tavLst>
                                    </p:anim>
                                    <p:anim calcmode="lin" valueType="num">
                                      <p:cBhvr>
                                        <p:cTn id="9" dur="15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500"/>
                                        <p:tgtEl>
                                          <p:spTgt spid="10"/>
                                        </p:tgtEl>
                                      </p:cBhvr>
                                    </p:animEffect>
                                    <p:anim calcmode="lin" valueType="num">
                                      <p:cBhvr>
                                        <p:cTn id="13" dur="1500" fill="hold"/>
                                        <p:tgtEl>
                                          <p:spTgt spid="10"/>
                                        </p:tgtEl>
                                        <p:attrNameLst>
                                          <p:attrName>ppt_x</p:attrName>
                                        </p:attrNameLst>
                                      </p:cBhvr>
                                      <p:tavLst>
                                        <p:tav tm="0">
                                          <p:val>
                                            <p:strVal val="#ppt_x"/>
                                          </p:val>
                                        </p:tav>
                                        <p:tav tm="100000">
                                          <p:val>
                                            <p:strVal val="#ppt_x"/>
                                          </p:val>
                                        </p:tav>
                                      </p:tavLst>
                                    </p:anim>
                                    <p:anim calcmode="lin" valueType="num">
                                      <p:cBhvr>
                                        <p:cTn id="14" dur="15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1500"/>
                                        <p:tgtEl>
                                          <p:spTgt spid="14"/>
                                        </p:tgtEl>
                                      </p:cBhvr>
                                    </p:animEffect>
                                    <p:anim calcmode="lin" valueType="num">
                                      <p:cBhvr>
                                        <p:cTn id="18" dur="1500" fill="hold"/>
                                        <p:tgtEl>
                                          <p:spTgt spid="14"/>
                                        </p:tgtEl>
                                        <p:attrNameLst>
                                          <p:attrName>ppt_x</p:attrName>
                                        </p:attrNameLst>
                                      </p:cBhvr>
                                      <p:tavLst>
                                        <p:tav tm="0">
                                          <p:val>
                                            <p:strVal val="#ppt_x"/>
                                          </p:val>
                                        </p:tav>
                                        <p:tav tm="100000">
                                          <p:val>
                                            <p:strVal val="#ppt_x"/>
                                          </p:val>
                                        </p:tav>
                                      </p:tavLst>
                                    </p:anim>
                                    <p:anim calcmode="lin" valueType="num">
                                      <p:cBhvr>
                                        <p:cTn id="19" dur="15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mph" presetSubtype="0" fill="hold" grpId="0" nodeType="clickEffect">
                                  <p:stCondLst>
                                    <p:cond delay="0"/>
                                  </p:stCondLst>
                                  <p:childTnLst>
                                    <p:animScale>
                                      <p:cBhvr>
                                        <p:cTn id="23" dur="2000" fill="hold"/>
                                        <p:tgtEl>
                                          <p:spTgt spid="16"/>
                                        </p:tgtEl>
                                      </p:cBhvr>
                                      <p:by x="115000" y="115000"/>
                                    </p:animScale>
                                  </p:childTnLst>
                                </p:cTn>
                              </p:par>
                              <p:par>
                                <p:cTn id="24" presetID="42" presetClass="entr" presetSubtype="0" fill="hold" grpId="0"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1500"/>
                                        <p:tgtEl>
                                          <p:spTgt spid="17"/>
                                        </p:tgtEl>
                                      </p:cBhvr>
                                    </p:animEffect>
                                    <p:anim calcmode="lin" valueType="num">
                                      <p:cBhvr>
                                        <p:cTn id="27" dur="1500" fill="hold"/>
                                        <p:tgtEl>
                                          <p:spTgt spid="17"/>
                                        </p:tgtEl>
                                        <p:attrNameLst>
                                          <p:attrName>ppt_x</p:attrName>
                                        </p:attrNameLst>
                                      </p:cBhvr>
                                      <p:tavLst>
                                        <p:tav tm="0">
                                          <p:val>
                                            <p:strVal val="#ppt_x"/>
                                          </p:val>
                                        </p:tav>
                                        <p:tav tm="100000">
                                          <p:val>
                                            <p:strVal val="#ppt_x"/>
                                          </p:val>
                                        </p:tav>
                                      </p:tavLst>
                                    </p:anim>
                                    <p:anim calcmode="lin" valueType="num">
                                      <p:cBhvr>
                                        <p:cTn id="28" dur="15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P spid="14" grpId="0"/>
      <p:bldP spid="16" grpId="0"/>
      <p:bldP spid="1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5|0"/>
</p:tagLst>
</file>

<file path=ppt/tags/tag2.xml><?xml version="1.0" encoding="utf-8"?>
<p:tagLst xmlns:a="http://schemas.openxmlformats.org/drawingml/2006/main" xmlns:r="http://schemas.openxmlformats.org/officeDocument/2006/relationships" xmlns:p="http://schemas.openxmlformats.org/presentationml/2006/main">
  <p:tag name="TIMING" val="|7.7|13.3"/>
</p:tagLst>
</file>

<file path=ppt/tags/tag3.xml><?xml version="1.0" encoding="utf-8"?>
<p:tagLst xmlns:a="http://schemas.openxmlformats.org/drawingml/2006/main" xmlns:r="http://schemas.openxmlformats.org/officeDocument/2006/relationships" xmlns:p="http://schemas.openxmlformats.org/presentationml/2006/main">
  <p:tag name="TIMING" val="|6.3|5.5|6.1|4|2.6"/>
</p:tagLst>
</file>

<file path=ppt/tags/tag4.xml><?xml version="1.0" encoding="utf-8"?>
<p:tagLst xmlns:a="http://schemas.openxmlformats.org/drawingml/2006/main" xmlns:r="http://schemas.openxmlformats.org/officeDocument/2006/relationships" xmlns:p="http://schemas.openxmlformats.org/presentationml/2006/main">
  <p:tag name="TIMING" val="|6.3|5.5|6.1|4|2.6"/>
</p:tagLst>
</file>

<file path=ppt/tags/tag5.xml><?xml version="1.0" encoding="utf-8"?>
<p:tagLst xmlns:a="http://schemas.openxmlformats.org/drawingml/2006/main" xmlns:r="http://schemas.openxmlformats.org/officeDocument/2006/relationships" xmlns:p="http://schemas.openxmlformats.org/presentationml/2006/main">
  <p:tag name="TIMING" val="|6.3|5.5|6.1|4|2.6"/>
</p:tagLst>
</file>

<file path=ppt/tags/tag6.xml><?xml version="1.0" encoding="utf-8"?>
<p:tagLst xmlns:a="http://schemas.openxmlformats.org/drawingml/2006/main" xmlns:r="http://schemas.openxmlformats.org/officeDocument/2006/relationships" xmlns:p="http://schemas.openxmlformats.org/presentationml/2006/main">
  <p:tag name="TIMING" val="|6.3|5.5|6.1|4|2.6"/>
</p:tagLst>
</file>

<file path=ppt/tags/tag7.xml><?xml version="1.0" encoding="utf-8"?>
<p:tagLst xmlns:a="http://schemas.openxmlformats.org/drawingml/2006/main" xmlns:r="http://schemas.openxmlformats.org/officeDocument/2006/relationships" xmlns:p="http://schemas.openxmlformats.org/presentationml/2006/main">
  <p:tag name="TIMING" val="|2.8|7.2|3.3"/>
</p:tagLst>
</file>

<file path=ppt/tags/tag8.xml><?xml version="1.0" encoding="utf-8"?>
<p:tagLst xmlns:a="http://schemas.openxmlformats.org/drawingml/2006/main" xmlns:r="http://schemas.openxmlformats.org/officeDocument/2006/relationships" xmlns:p="http://schemas.openxmlformats.org/presentationml/2006/main">
  <p:tag name="TIMING" val="|4.5|1.4|5.2"/>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20787</TotalTime>
  <Words>8034</Words>
  <Application>Microsoft Office PowerPoint</Application>
  <PresentationFormat>Personalizado</PresentationFormat>
  <Paragraphs>393</Paragraphs>
  <Slides>26</Slides>
  <Notes>17</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26</vt:i4>
      </vt:variant>
    </vt:vector>
  </HeadingPairs>
  <TitlesOfParts>
    <vt:vector size="32" baseType="lpstr">
      <vt:lpstr>Arial</vt:lpstr>
      <vt:lpstr>Arial Black</vt:lpstr>
      <vt:lpstr>Calibri</vt:lpstr>
      <vt:lpstr>Wingdings</vt:lpstr>
      <vt:lpstr>Tema de Office</vt: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inem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MJGC</dc:creator>
  <cp:lastModifiedBy>segui03</cp:lastModifiedBy>
  <cp:revision>511</cp:revision>
  <cp:lastPrinted>2021-06-14T07:22:25Z</cp:lastPrinted>
  <dcterms:created xsi:type="dcterms:W3CDTF">2020-07-23T09:12:07Z</dcterms:created>
  <dcterms:modified xsi:type="dcterms:W3CDTF">2021-06-15T13:31:44Z</dcterms:modified>
</cp:coreProperties>
</file>